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25.xml" ContentType="application/vnd.openxmlformats-officedocument.presentationml.notesSlide+xml"/>
  <Override PartName="/ppt/notesSlides/notesSlide14.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 name="Shape 3"/>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 name="Shape 32"/>
        <p:cNvGrpSpPr/>
        <p:nvPr/>
      </p:nvGrpSpPr>
      <p:grpSpPr>
        <a:xfrm>
          <a:off y="0" x="0"/>
          <a:ext cy="0" cx="0"/>
          <a:chOff y="0" x="0"/>
          <a:chExt cy="0" cx="0"/>
        </a:xfrm>
      </p:grpSpPr>
      <p:sp>
        <p:nvSpPr>
          <p:cNvPr id="33" name="Shape 3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4" name="Shape 3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9" name="Shape 89"/>
        <p:cNvGrpSpPr/>
        <p:nvPr/>
      </p:nvGrpSpPr>
      <p:grpSpPr>
        <a:xfrm>
          <a:off y="0" x="0"/>
          <a:ext cy="0" cx="0"/>
          <a:chOff y="0" x="0"/>
          <a:chExt cy="0" cx="0"/>
        </a:xfrm>
      </p:grpSpPr>
      <p:sp>
        <p:nvSpPr>
          <p:cNvPr id="90" name="Shape 9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1" name="Shape 9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5" name="Shape 95"/>
        <p:cNvGrpSpPr/>
        <p:nvPr/>
      </p:nvGrpSpPr>
      <p:grpSpPr>
        <a:xfrm>
          <a:off y="0" x="0"/>
          <a:ext cy="0" cx="0"/>
          <a:chOff y="0" x="0"/>
          <a:chExt cy="0" cx="0"/>
        </a:xfrm>
      </p:grpSpPr>
      <p:sp>
        <p:nvSpPr>
          <p:cNvPr id="96" name="Shape 9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7" name="Shape 9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53.6% were out when accessing NHS treatment, 46.4% were presenting as binary.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1" name="Shape 101"/>
        <p:cNvGrpSpPr/>
        <p:nvPr/>
      </p:nvGrpSpPr>
      <p:grpSpPr>
        <a:xfrm>
          <a:off y="0" x="0"/>
          <a:ext cy="0" cx="0"/>
          <a:chOff y="0" x="0"/>
          <a:chExt cy="0" cx="0"/>
        </a:xfrm>
      </p:grpSpPr>
      <p:sp>
        <p:nvSpPr>
          <p:cNvPr id="102" name="Shape 10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03" name="Shape 10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59.4% of respondents had mainly negative experiences, 15.6% had mainly positive, and 25% had mixed.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7" name="Shape 107"/>
        <p:cNvGrpSpPr/>
        <p:nvPr/>
      </p:nvGrpSpPr>
      <p:grpSpPr>
        <a:xfrm>
          <a:off y="0" x="0"/>
          <a:ext cy="0" cx="0"/>
          <a:chOff y="0" x="0"/>
          <a:chExt cy="0" cx="0"/>
        </a:xfrm>
      </p:grpSpPr>
      <p:sp>
        <p:nvSpPr>
          <p:cNvPr id="108" name="Shape 10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09" name="Shape 10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3" name="Shape 113"/>
        <p:cNvGrpSpPr/>
        <p:nvPr/>
      </p:nvGrpSpPr>
      <p:grpSpPr>
        <a:xfrm>
          <a:off y="0" x="0"/>
          <a:ext cy="0" cx="0"/>
          <a:chOff y="0" x="0"/>
          <a:chExt cy="0" cx="0"/>
        </a:xfrm>
      </p:grpSpPr>
      <p:sp>
        <p:nvSpPr>
          <p:cNvPr id="114" name="Shape 11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15" name="Shape 11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71.8% of those who accessed private treatment were presenting as binary, and 28.2% were out.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9" name="Shape 119"/>
        <p:cNvGrpSpPr/>
        <p:nvPr/>
      </p:nvGrpSpPr>
      <p:grpSpPr>
        <a:xfrm>
          <a:off y="0" x="0"/>
          <a:ext cy="0" cx="0"/>
          <a:chOff y="0" x="0"/>
          <a:chExt cy="0" cx="0"/>
        </a:xfrm>
      </p:grpSpPr>
      <p:sp>
        <p:nvSpPr>
          <p:cNvPr id="120" name="Shape 12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21" name="Shape 12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60% of those who were out had mainly positive experiences, 20% had mainly negative, and 20% had mixed experiences.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5" name="Shape 125"/>
        <p:cNvGrpSpPr/>
        <p:nvPr/>
      </p:nvGrpSpPr>
      <p:grpSpPr>
        <a:xfrm>
          <a:off y="0" x="0"/>
          <a:ext cy="0" cx="0"/>
          <a:chOff y="0" x="0"/>
          <a:chExt cy="0" cx="0"/>
        </a:xfrm>
      </p:grpSpPr>
      <p:sp>
        <p:nvSpPr>
          <p:cNvPr id="126" name="Shape 12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27" name="Shape 12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1" name="Shape 131"/>
        <p:cNvGrpSpPr/>
        <p:nvPr/>
      </p:nvGrpSpPr>
      <p:grpSpPr>
        <a:xfrm>
          <a:off y="0" x="0"/>
          <a:ext cy="0" cx="0"/>
          <a:chOff y="0" x="0"/>
          <a:chExt cy="0" cx="0"/>
        </a:xfrm>
      </p:grpSpPr>
      <p:sp>
        <p:nvSpPr>
          <p:cNvPr id="132" name="Shape 13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33" name="Shape 13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65% of respondents had not self-medicated, 20% had, and 15% did not wish to say.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7" name="Shape 137"/>
        <p:cNvGrpSpPr/>
        <p:nvPr/>
      </p:nvGrpSpPr>
      <p:grpSpPr>
        <a:xfrm>
          <a:off y="0" x="0"/>
          <a:ext cy="0" cx="0"/>
          <a:chOff y="0" x="0"/>
          <a:chExt cy="0" cx="0"/>
        </a:xfrm>
      </p:grpSpPr>
      <p:sp>
        <p:nvSpPr>
          <p:cNvPr id="138" name="Shape 13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39" name="Shape 13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72.7% of those who had self-medicated had positive experiences, 27.3% had mixed experiences, and 0% had negative experiences.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46" name="Shape 14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 name="Shape 38"/>
        <p:cNvGrpSpPr/>
        <p:nvPr/>
      </p:nvGrpSpPr>
      <p:grpSpPr>
        <a:xfrm>
          <a:off y="0" x="0"/>
          <a:ext cy="0" cx="0"/>
          <a:chOff y="0" x="0"/>
          <a:chExt cy="0" cx="0"/>
        </a:xfrm>
      </p:grpSpPr>
      <p:sp>
        <p:nvSpPr>
          <p:cNvPr id="39" name="Shape 3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40" name="Shape 4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0" name="Shape 150"/>
        <p:cNvGrpSpPr/>
        <p:nvPr/>
      </p:nvGrpSpPr>
      <p:grpSpPr>
        <a:xfrm>
          <a:off y="0" x="0"/>
          <a:ext cy="0" cx="0"/>
          <a:chOff y="0" x="0"/>
          <a:chExt cy="0" cx="0"/>
        </a:xfrm>
      </p:grpSpPr>
      <p:sp>
        <p:nvSpPr>
          <p:cNvPr id="151" name="Shape 15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52" name="Shape 15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7" name="Shape 157"/>
        <p:cNvGrpSpPr/>
        <p:nvPr/>
      </p:nvGrpSpPr>
      <p:grpSpPr>
        <a:xfrm>
          <a:off y="0" x="0"/>
          <a:ext cy="0" cx="0"/>
          <a:chOff y="0" x="0"/>
          <a:chExt cy="0" cx="0"/>
        </a:xfrm>
      </p:grpSpPr>
      <p:sp>
        <p:nvSpPr>
          <p:cNvPr id="158" name="Shape 15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59" name="Shape 15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4" name="Shape 164"/>
        <p:cNvGrpSpPr/>
        <p:nvPr/>
      </p:nvGrpSpPr>
      <p:grpSpPr>
        <a:xfrm>
          <a:off y="0" x="0"/>
          <a:ext cy="0" cx="0"/>
          <a:chOff y="0" x="0"/>
          <a:chExt cy="0" cx="0"/>
        </a:xfrm>
      </p:grpSpPr>
      <p:sp>
        <p:nvSpPr>
          <p:cNvPr id="165" name="Shape 16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66" name="Shape 16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0" name="Shape 170"/>
        <p:cNvGrpSpPr/>
        <p:nvPr/>
      </p:nvGrpSpPr>
      <p:grpSpPr>
        <a:xfrm>
          <a:off y="0" x="0"/>
          <a:ext cy="0" cx="0"/>
          <a:chOff y="0" x="0"/>
          <a:chExt cy="0" cx="0"/>
        </a:xfrm>
      </p:grpSpPr>
      <p:sp>
        <p:nvSpPr>
          <p:cNvPr id="171" name="Shape 17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72" name="Shape 17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78" name="Shape 17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84" name="Shape 18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 name="Shape 44"/>
        <p:cNvGrpSpPr/>
        <p:nvPr/>
      </p:nvGrpSpPr>
      <p:grpSpPr>
        <a:xfrm>
          <a:off y="0" x="0"/>
          <a:ext cy="0" cx="0"/>
          <a:chOff y="0" x="0"/>
          <a:chExt cy="0" cx="0"/>
        </a:xfrm>
      </p:grpSpPr>
      <p:sp>
        <p:nvSpPr>
          <p:cNvPr id="45" name="Shape 4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46" name="Shape 4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90.1% of participants identified as non-binary, 9.9% were unsure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 name="Shape 50"/>
        <p:cNvGrpSpPr/>
        <p:nvPr/>
      </p:nvGrpSpPr>
      <p:grpSpPr>
        <a:xfrm>
          <a:off y="0" x="0"/>
          <a:ext cy="0" cx="0"/>
          <a:chOff y="0" x="0"/>
          <a:chExt cy="0" cx="0"/>
        </a:xfrm>
      </p:grpSpPr>
      <p:sp>
        <p:nvSpPr>
          <p:cNvPr id="51" name="Shape 5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52" name="Shape 5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9" name="Shape 59"/>
        <p:cNvGrpSpPr/>
        <p:nvPr/>
      </p:nvGrpSpPr>
      <p:grpSpPr>
        <a:xfrm>
          <a:off y="0" x="0"/>
          <a:ext cy="0" cx="0"/>
          <a:chOff y="0" x="0"/>
          <a:chExt cy="0" cx="0"/>
        </a:xfrm>
      </p:grpSpPr>
      <p:sp>
        <p:nvSpPr>
          <p:cNvPr id="60" name="Shape 6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1" name="Shape 6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5" name="Shape 65"/>
        <p:cNvGrpSpPr/>
        <p:nvPr/>
      </p:nvGrpSpPr>
      <p:grpSpPr>
        <a:xfrm>
          <a:off y="0" x="0"/>
          <a:ext cy="0" cx="0"/>
          <a:chOff y="0" x="0"/>
          <a:chExt cy="0" cx="0"/>
        </a:xfrm>
      </p:grpSpPr>
      <p:sp>
        <p:nvSpPr>
          <p:cNvPr id="66" name="Shape 6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7" name="Shape 6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66.7% of respondents were assigned female, 32.5% were assigned male, and a very small percentage (1 or 2%) were assigned intersex.</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43% responded with yes, currently; 10.7% responded with yes, in the past; and 46.3% responded with no.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7" name="Shape 77"/>
        <p:cNvGrpSpPr/>
        <p:nvPr/>
      </p:nvGrpSpPr>
      <p:grpSpPr>
        <a:xfrm>
          <a:off y="0" x="0"/>
          <a:ext cy="0" cx="0"/>
          <a:chOff y="0" x="0"/>
          <a:chExt cy="0" cx="0"/>
        </a:xfrm>
      </p:grpSpPr>
      <p:sp>
        <p:nvSpPr>
          <p:cNvPr id="78" name="Shape 7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9" name="Shape 7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3" name="Shape 83"/>
        <p:cNvGrpSpPr/>
        <p:nvPr/>
      </p:nvGrpSpPr>
      <p:grpSpPr>
        <a:xfrm>
          <a:off y="0" x="0"/>
          <a:ext cy="0" cx="0"/>
          <a:chOff y="0" x="0"/>
          <a:chExt cy="0" cx="0"/>
        </a:xfrm>
      </p:grpSpPr>
      <p:sp>
        <p:nvSpPr>
          <p:cNvPr id="84" name="Shape 8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5" name="Shape 8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y="0" x="0"/>
          <a:ext cy="0" cx="0"/>
          <a:chOff y="0" x="0"/>
          <a:chExt cy="0" cx="0"/>
        </a:xfrm>
      </p:grpSpPr>
      <p:sp>
        <p:nvSpPr>
          <p:cNvPr id="9" name="Shape 9"/>
          <p:cNvSpPr txBox="1"/>
          <p:nvPr>
            <p:ph type="ctrTitle"/>
          </p:nvPr>
        </p:nvSpPr>
        <p:spPr>
          <a:xfrm>
            <a:off y="1583342" x="685800"/>
            <a:ext cy="1159799" cx="7772400"/>
          </a:xfrm>
          <a:prstGeom prst="rect">
            <a:avLst/>
          </a:prstGeom>
        </p:spPr>
        <p:txBody>
          <a:bodyPr bIns="91425" rIns="91425" lIns="91425" t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0" name="Shape 10"/>
          <p:cNvSpPr txBox="1"/>
          <p:nvPr>
            <p:ph idx="1" type="subTitle"/>
          </p:nvPr>
        </p:nvSpPr>
        <p:spPr>
          <a:xfrm>
            <a:off y="2840053" x="685800"/>
            <a:ext cy="784799" cx="7772400"/>
          </a:xfrm>
          <a:prstGeom prst="rect">
            <a:avLst/>
          </a:prstGeom>
        </p:spPr>
        <p:txBody>
          <a:bodyPr bIns="91425" rIns="91425" lIns="91425" t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
        <p:nvSpPr>
          <p:cNvPr id="11" name="Shape 11"/>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y="0" x="0"/>
          <a:ext cy="0" cx="0"/>
          <a:chOff y="0" x="0"/>
          <a:chExt cy="0" cx="0"/>
        </a:xfrm>
      </p:grpSpPr>
      <p:sp>
        <p:nvSpPr>
          <p:cNvPr id="13" name="Shape 13"/>
          <p:cNvSpPr txBox="1"/>
          <p:nvPr>
            <p:ph type="title"/>
          </p:nvPr>
        </p:nvSpPr>
        <p:spPr>
          <a:xfrm>
            <a:off y="205978" x="457200"/>
            <a:ext cy="857400"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y="1200150" x="457200"/>
            <a:ext cy="3725699" cx="82296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y="0" x="0"/>
          <a:ext cy="0" cx="0"/>
          <a:chOff y="0" x="0"/>
          <a:chExt cy="0" cx="0"/>
        </a:xfrm>
      </p:grpSpPr>
      <p:sp>
        <p:nvSpPr>
          <p:cNvPr id="17" name="Shape 17"/>
          <p:cNvSpPr txBox="1"/>
          <p:nvPr>
            <p:ph type="title"/>
          </p:nvPr>
        </p:nvSpPr>
        <p:spPr>
          <a:xfrm>
            <a:off y="205978" x="457200"/>
            <a:ext cy="857400"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y="1200150" x="457200"/>
            <a:ext cy="3725699" cx="39945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y="1200150" x="4692273"/>
            <a:ext cy="3725699" cx="39945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y="0" x="0"/>
          <a:ext cy="0" cx="0"/>
          <a:chOff y="0" x="0"/>
          <a:chExt cy="0" cx="0"/>
        </a:xfrm>
      </p:grpSpPr>
      <p:sp>
        <p:nvSpPr>
          <p:cNvPr id="22" name="Shape 22"/>
          <p:cNvSpPr txBox="1"/>
          <p:nvPr>
            <p:ph type="title"/>
          </p:nvPr>
        </p:nvSpPr>
        <p:spPr>
          <a:xfrm>
            <a:off y="205978" x="457200"/>
            <a:ext cy="857400"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y="0" x="0"/>
          <a:ext cy="0" cx="0"/>
          <a:chOff y="0" x="0"/>
          <a:chExt cy="0" cx="0"/>
        </a:xfrm>
      </p:grpSpPr>
      <p:sp>
        <p:nvSpPr>
          <p:cNvPr id="25" name="Shape 25"/>
          <p:cNvSpPr txBox="1"/>
          <p:nvPr>
            <p:ph idx="1" type="body"/>
          </p:nvPr>
        </p:nvSpPr>
        <p:spPr>
          <a:xfrm>
            <a:off y="4406309" x="457200"/>
            <a:ext cy="519599" cx="8229600"/>
          </a:xfrm>
          <a:prstGeom prst="rect">
            <a:avLst/>
          </a:prstGeom>
        </p:spPr>
        <p:txBody>
          <a:bodyPr bIns="91425" rIns="91425" lIns="91425" tIns="91425" anchor="t" anchorCtr="0"/>
          <a:lstStyle>
            <a:lvl1pPr algn="ctr">
              <a:spcBef>
                <a:spcPts val="360"/>
              </a:spcBef>
              <a:buSzPct val="100000"/>
              <a:buNone/>
              <a:defRPr sz="1800"/>
            </a:lvl1pPr>
          </a:lstStyle>
          <a:p/>
        </p:txBody>
      </p:sp>
      <p:sp>
        <p:nvSpPr>
          <p:cNvPr id="26" name="Shape 26"/>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y="0" x="0"/>
          <a:ext cy="0" cx="0"/>
          <a:chOff y="0" x="0"/>
          <a:chExt cy="0" cx="0"/>
        </a:xfrm>
      </p:grpSpPr>
      <p:sp>
        <p:nvSpPr>
          <p:cNvPr id="28" name="Shape 28"/>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a:noFill/>
          <a:ln>
            <a:noFill/>
          </a:ln>
        </p:spPr>
        <p:txBody>
          <a:bodyPr bIns="91425" rIns="91425" lIns="91425" tIns="91425" anchor="b" anchorCtr="0"/>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y="1200150" x="457200"/>
            <a:ext cy="3725699" cx="8229600"/>
          </a:xfrm>
          <a:prstGeom prst="rect">
            <a:avLst/>
          </a:prstGeom>
          <a:noFill/>
          <a:ln>
            <a:noFill/>
          </a:ln>
        </p:spPr>
        <p:txBody>
          <a:bodyPr bIns="91425" rIns="91425" lIns="91425" t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y="4749850" x="8556791"/>
            <a:ext cy="393600" cx="548699"/>
          </a:xfrm>
          <a:prstGeom prst="rect">
            <a:avLst/>
          </a:prstGeom>
          <a:noFill/>
          <a:ln>
            <a:noFill/>
          </a:ln>
        </p:spPr>
        <p:txBody>
          <a:bodyPr bIns="91425" rIns="91425" lIns="91425" t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5.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7.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4.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4.xml" Type="http://schemas.openxmlformats.org/officeDocument/2006/relationships/slideLayout" Id="rId1"/><Relationship Target="../media/image01.png" Type="http://schemas.openxmlformats.org/officeDocument/2006/relationships/image" Id="rId3"/></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 Target="../media/image04.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10.png" Type="http://schemas.openxmlformats.org/officeDocument/2006/relationships/image" Id="rId3"/></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 Target="../media/image12.pn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1.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 Target="../media/image13.pn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3.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4.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1.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3.xml" Type="http://schemas.openxmlformats.org/officeDocument/2006/relationships/slideLayout" Id="rId1"/><Relationship Target="../media/image03.pn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3.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6.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8.pn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9.pn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y="0" x="0"/>
          <a:ext cy="0" cx="0"/>
          <a:chOff y="0" x="0"/>
          <a:chExt cy="0" cx="0"/>
        </a:xfrm>
      </p:grpSpPr>
      <p:sp>
        <p:nvSpPr>
          <p:cNvPr id="30" name="Shape 30"/>
          <p:cNvSpPr txBox="1"/>
          <p:nvPr>
            <p:ph type="ctrTitle"/>
          </p:nvPr>
        </p:nvSpPr>
        <p:spPr>
          <a:xfrm>
            <a:off y="1583342" x="685800"/>
            <a:ext cy="1159799" cx="7772400"/>
          </a:xfrm>
          <a:prstGeom prst="rect">
            <a:avLst/>
          </a:prstGeom>
        </p:spPr>
        <p:txBody>
          <a:bodyPr bIns="91425" rIns="91425" lIns="91425" tIns="91425" anchor="b" anchorCtr="0">
            <a:noAutofit/>
          </a:bodyPr>
          <a:lstStyle/>
          <a:p>
            <a:pPr algn="ctr">
              <a:spcBef>
                <a:spcPts val="0"/>
              </a:spcBef>
              <a:buNone/>
            </a:pPr>
            <a:r>
              <a:rPr lang="en"/>
              <a:t>Non-binary Experiences of Healthcare</a:t>
            </a:r>
          </a:p>
        </p:txBody>
      </p:sp>
      <p:sp>
        <p:nvSpPr>
          <p:cNvPr id="31" name="Shape 31"/>
          <p:cNvSpPr txBox="1"/>
          <p:nvPr>
            <p:ph idx="1" type="subTitle"/>
          </p:nvPr>
        </p:nvSpPr>
        <p:spPr>
          <a:xfrm>
            <a:off y="2840053" x="685800"/>
            <a:ext cy="784799" cx="7772400"/>
          </a:xfrm>
          <a:prstGeom prst="rect">
            <a:avLst/>
          </a:prstGeom>
        </p:spPr>
        <p:txBody>
          <a:bodyPr bIns="91425" rIns="91425" lIns="91425" tIns="91425" anchor="t" anchorCtr="0">
            <a:noAutofit/>
          </a:bodyPr>
          <a:lstStyle/>
          <a:p>
            <a:pPr algn="ctr">
              <a:spcBef>
                <a:spcPts val="0"/>
              </a:spcBef>
              <a:buNone/>
            </a:pPr>
            <a:r>
              <a:rPr lang="en"/>
              <a:t>Research by Action for Trans* Health</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y="0" x="0"/>
          <a:ext cy="0" cx="0"/>
          <a:chOff y="0" x="0"/>
          <a:chExt cy="0" cx="0"/>
        </a:xfrm>
      </p:grpSpPr>
      <p:sp>
        <p:nvSpPr>
          <p:cNvPr id="87" name="Shape 87"/>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3000" lang="en"/>
              <a:t>Service used when seeking treatment</a:t>
            </a:r>
          </a:p>
        </p:txBody>
      </p:sp>
      <p:pic>
        <p:nvPicPr>
          <p:cNvPr id="88" name="Shape 88"/>
          <p:cNvPicPr preferRelativeResize="0"/>
          <p:nvPr/>
        </p:nvPicPr>
        <p:blipFill rotWithShape="1">
          <a:blip r:embed="rId3">
            <a:alphaModFix/>
          </a:blip>
          <a:srcRect t="9354" b="12300" r="12095" l="10564"/>
          <a:stretch/>
        </p:blipFill>
        <p:spPr>
          <a:xfrm>
            <a:off y="1352175" x="457199"/>
            <a:ext cy="3421651" cx="8229601"/>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y="0" x="0"/>
          <a:ext cy="0" cx="0"/>
          <a:chOff y="0" x="0"/>
          <a:chExt cy="0" cx="0"/>
        </a:xfrm>
      </p:grpSpPr>
      <p:sp>
        <p:nvSpPr>
          <p:cNvPr id="93" name="Shape 93"/>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400" lang="en"/>
              <a:t>Of those who tried to access NHS treatment, proportion who were ‘out’ about being non-binary</a:t>
            </a:r>
          </a:p>
        </p:txBody>
      </p:sp>
      <p:pic>
        <p:nvPicPr>
          <p:cNvPr id="94" name="Shape 94"/>
          <p:cNvPicPr preferRelativeResize="0"/>
          <p:nvPr/>
        </p:nvPicPr>
        <p:blipFill rotWithShape="1">
          <a:blip r:embed="rId3">
            <a:alphaModFix/>
          </a:blip>
          <a:srcRect t="13966" b="13894" r="27407" l="21931"/>
          <a:stretch/>
        </p:blipFill>
        <p:spPr>
          <a:xfrm>
            <a:off y="1107075" x="1359037"/>
            <a:ext cy="3755124" cx="6425925"/>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y="0" x="0"/>
          <a:ext cy="0" cx="0"/>
          <a:chOff y="0" x="0"/>
          <a:chExt cy="0" cx="0"/>
        </a:xfrm>
      </p:grpSpPr>
      <p:sp>
        <p:nvSpPr>
          <p:cNvPr id="99" name="Shape 99"/>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400" lang="en"/>
              <a:t>Experiences of the NHS while ‘out’ as non-binary</a:t>
            </a:r>
          </a:p>
        </p:txBody>
      </p:sp>
      <p:pic>
        <p:nvPicPr>
          <p:cNvPr id="100" name="Shape 100"/>
          <p:cNvPicPr preferRelativeResize="0"/>
          <p:nvPr/>
        </p:nvPicPr>
        <p:blipFill rotWithShape="1">
          <a:blip r:embed="rId3">
            <a:alphaModFix/>
          </a:blip>
          <a:srcRect t="11341" b="12894" r="29286" l="20426"/>
          <a:stretch/>
        </p:blipFill>
        <p:spPr>
          <a:xfrm>
            <a:off y="1200150" x="1559300"/>
            <a:ext cy="3725700" cx="6025405"/>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y="0" x="0"/>
          <a:ext cy="0" cx="0"/>
          <a:chOff y="0" x="0"/>
          <a:chExt cy="0" cx="0"/>
        </a:xfrm>
      </p:grpSpPr>
      <p:sp>
        <p:nvSpPr>
          <p:cNvPr id="105" name="Shape 105"/>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400" lang="en"/>
              <a:t>Experiences of the NHS while ‘out’ as non-binary</a:t>
            </a:r>
          </a:p>
        </p:txBody>
      </p:sp>
      <p:sp>
        <p:nvSpPr>
          <p:cNvPr id="106" name="Shape 106"/>
          <p:cNvSpPr txBox="1"/>
          <p:nvPr/>
        </p:nvSpPr>
        <p:spPr>
          <a:xfrm>
            <a:off y="1063375" x="457200"/>
            <a:ext cy="3926099" cx="8229600"/>
          </a:xfrm>
          <a:prstGeom prst="rect">
            <a:avLst/>
          </a:prstGeom>
          <a:noFill/>
          <a:ln>
            <a:noFill/>
          </a:ln>
        </p:spPr>
        <p:txBody>
          <a:bodyPr bIns="91425" rIns="91425" lIns="91425" tIns="91425" anchor="t" anchorCtr="0">
            <a:noAutofit/>
          </a:bodyPr>
          <a:lstStyle/>
          <a:p>
            <a:pPr rtl="0">
              <a:spcBef>
                <a:spcPts val="0"/>
              </a:spcBef>
              <a:buNone/>
            </a:pPr>
            <a:r>
              <a:rPr sz="1000" lang="en">
                <a:solidFill>
                  <a:schemeClr val="dk1"/>
                </a:solidFill>
              </a:rPr>
              <a:t>“The GPs I have had have been brilliant,  but the GIC were the worst and made me feel like I was a child going through a phase and I felt like I wouldn't be able to access the top surgery I was after until I decided to transition "properly" and take testosterone (which I did not want)”</a:t>
            </a:r>
          </a:p>
          <a:p>
            <a:pPr rtl="0">
              <a:spcBef>
                <a:spcPts val="0"/>
              </a:spcBef>
              <a:buNone/>
            </a:pPr>
            <a:r>
              <a:t/>
            </a:r>
            <a:endParaRPr sz="1000">
              <a:solidFill>
                <a:schemeClr val="dk1"/>
              </a:solidFill>
            </a:endParaRPr>
          </a:p>
          <a:p>
            <a:pPr rtl="0">
              <a:spcBef>
                <a:spcPts val="0"/>
              </a:spcBef>
              <a:buNone/>
            </a:pPr>
            <a:r>
              <a:rPr sz="1000" lang="en">
                <a:solidFill>
                  <a:schemeClr val="dk1"/>
                </a:solidFill>
              </a:rPr>
              <a:t>“Favourable - NHS practitioners at CHX have been helpful”</a:t>
            </a:r>
          </a:p>
          <a:p>
            <a:pPr rtl="0">
              <a:spcBef>
                <a:spcPts val="0"/>
              </a:spcBef>
              <a:buNone/>
            </a:pPr>
            <a:r>
              <a:t/>
            </a:r>
            <a:endParaRPr sz="1000">
              <a:solidFill>
                <a:schemeClr val="dk1"/>
              </a:solidFill>
            </a:endParaRPr>
          </a:p>
          <a:p>
            <a:pPr rtl="0">
              <a:spcBef>
                <a:spcPts val="0"/>
              </a:spcBef>
              <a:buNone/>
            </a:pPr>
            <a:r>
              <a:rPr sz="1000" lang="en">
                <a:solidFill>
                  <a:schemeClr val="dk1"/>
                </a:solidFill>
              </a:rPr>
              <a:t>“Initially I was told that I would not be endorsed for any treatment unless I presented as a binary-identified person and followed a prescribed (binary) treatment "pathway". I was referred by the GIC for cognitive behavioural therapy and blocked from seeing GIC clinicians during this time.”</a:t>
            </a:r>
          </a:p>
          <a:p>
            <a:pPr rtl="0">
              <a:spcBef>
                <a:spcPts val="0"/>
              </a:spcBef>
              <a:buNone/>
            </a:pPr>
            <a:r>
              <a:t/>
            </a:r>
            <a:endParaRPr sz="1000">
              <a:solidFill>
                <a:schemeClr val="dk1"/>
              </a:solidFill>
            </a:endParaRPr>
          </a:p>
          <a:p>
            <a:pPr rtl="0">
              <a:spcBef>
                <a:spcPts val="0"/>
              </a:spcBef>
              <a:buNone/>
            </a:pPr>
            <a:r>
              <a:rPr sz="1000" lang="en">
                <a:solidFill>
                  <a:schemeClr val="dk1"/>
                </a:solidFill>
              </a:rPr>
              <a:t>“Total lack of interest resulting in being told I cannot be helped and to not come back, where I now consider I no longer have a GP” </a:t>
            </a:r>
          </a:p>
          <a:p>
            <a:pPr rtl="0">
              <a:spcBef>
                <a:spcPts val="0"/>
              </a:spcBef>
              <a:buNone/>
            </a:pPr>
            <a:r>
              <a:t/>
            </a:r>
            <a:endParaRPr sz="1000">
              <a:solidFill>
                <a:schemeClr val="dk1"/>
              </a:solidFill>
            </a:endParaRPr>
          </a:p>
          <a:p>
            <a:pPr rtl="0">
              <a:spcBef>
                <a:spcPts val="0"/>
              </a:spcBef>
              <a:buNone/>
            </a:pPr>
            <a:r>
              <a:rPr sz="1000" lang="en">
                <a:solidFill>
                  <a:schemeClr val="dk1"/>
                </a:solidFill>
              </a:rPr>
              <a:t>“I was treated well by my GP, but the gatekeeper for a referral was dismissive and insistent I "choose" within the binary. She eventually agreed to send my referral, but advised me that she would be advising against it being accepted due to my non-binariness.”</a:t>
            </a:r>
          </a:p>
          <a:p>
            <a:pPr rtl="0">
              <a:spcBef>
                <a:spcPts val="0"/>
              </a:spcBef>
              <a:buNone/>
            </a:pPr>
            <a:r>
              <a:t/>
            </a:r>
            <a:endParaRPr sz="1000">
              <a:solidFill>
                <a:schemeClr val="dk1"/>
              </a:solidFill>
            </a:endParaRPr>
          </a:p>
          <a:p>
            <a:pPr rtl="0">
              <a:spcBef>
                <a:spcPts val="0"/>
              </a:spcBef>
              <a:buNone/>
            </a:pPr>
            <a:r>
              <a:rPr sz="1000" lang="en">
                <a:solidFill>
                  <a:schemeClr val="dk1"/>
                </a:solidFill>
              </a:rPr>
              <a:t>“I wasn't specifically asked to describe my gender identity, as in, put a single label to it. We talked through what kind of treatment I was looking for and that seemed far more important than any label.”</a:t>
            </a:r>
          </a:p>
          <a:p>
            <a:pPr rtl="0">
              <a:spcBef>
                <a:spcPts val="0"/>
              </a:spcBef>
              <a:buNone/>
            </a:pPr>
            <a:r>
              <a:t/>
            </a:r>
            <a:endParaRPr sz="1000">
              <a:solidFill>
                <a:schemeClr val="dk1"/>
              </a:solidFill>
            </a:endParaRPr>
          </a:p>
          <a:p>
            <a:pPr rtl="0">
              <a:spcBef>
                <a:spcPts val="0"/>
              </a:spcBef>
              <a:buNone/>
            </a:pPr>
            <a:r>
              <a:rPr sz="1000" lang="en">
                <a:solidFill>
                  <a:schemeClr val="dk1"/>
                </a:solidFill>
              </a:rPr>
              <a:t>“I wanted to access HRT from an NHS GIC and discuss the possibility of having some form of surgery but wasn't able to access what I wanted because of my non-binary identity.  I am now considering going to see a private GIC as I feel the outcome may be better than my experience with the NHS GIC.” </a:t>
            </a:r>
          </a:p>
          <a:p>
            <a:pPr rtl="0">
              <a:spcBef>
                <a:spcPts val="0"/>
              </a:spcBef>
              <a:buNone/>
            </a:pPr>
            <a:r>
              <a:t/>
            </a:r>
            <a:endParaRPr sz="1000">
              <a:solidFill>
                <a:schemeClr val="dk1"/>
              </a:solidFill>
            </a:endParaRPr>
          </a:p>
          <a:p>
            <a:pPr>
              <a:spcBef>
                <a:spcPts val="0"/>
              </a:spcBef>
              <a:buNone/>
            </a:pPr>
            <a:r>
              <a:rPr sz="1000" lang="en">
                <a:solidFill>
                  <a:schemeClr val="dk1"/>
                </a:solidFill>
              </a:rPr>
              <a:t>“At [my] GIC, when I said that GRS was not my main goal. I Was told by the Therapist "We do not support shemales"! Then psychologist threatened to stop my get coz I was over 50 years old.”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y="0" x="0"/>
          <a:ext cy="0" cx="0"/>
          <a:chOff y="0" x="0"/>
          <a:chExt cy="0" cx="0"/>
        </a:xfrm>
      </p:grpSpPr>
      <p:sp>
        <p:nvSpPr>
          <p:cNvPr id="111" name="Shape 111"/>
          <p:cNvSpPr txBox="1"/>
          <p:nvPr>
            <p:ph type="title"/>
          </p:nvPr>
        </p:nvSpPr>
        <p:spPr>
          <a:xfrm>
            <a:off y="205978" x="457200"/>
            <a:ext cy="857400" cx="8229600"/>
          </a:xfrm>
          <a:prstGeom prst="rect">
            <a:avLst/>
          </a:prstGeom>
        </p:spPr>
        <p:txBody>
          <a:bodyPr bIns="91425" rIns="91425" lIns="91425" tIns="91425" anchor="b" anchorCtr="0">
            <a:noAutofit/>
          </a:bodyPr>
          <a:lstStyle/>
          <a:p>
            <a:pPr>
              <a:spcBef>
                <a:spcPts val="0"/>
              </a:spcBef>
              <a:buNone/>
            </a:pPr>
            <a:r>
              <a:rPr sz="2400" lang="en"/>
              <a:t>Of those who tried to access private treatment, proportion who were ‘out’ about being non-binary</a:t>
            </a:r>
          </a:p>
        </p:txBody>
      </p:sp>
      <p:pic>
        <p:nvPicPr>
          <p:cNvPr id="112" name="Shape 112"/>
          <p:cNvPicPr preferRelativeResize="0"/>
          <p:nvPr/>
        </p:nvPicPr>
        <p:blipFill rotWithShape="1">
          <a:blip r:embed="rId3">
            <a:alphaModFix/>
          </a:blip>
          <a:srcRect t="14111" b="13597" r="26038" l="19872"/>
          <a:stretch/>
        </p:blipFill>
        <p:spPr>
          <a:xfrm>
            <a:off y="1288550" x="1551150"/>
            <a:ext cy="3313900" cx="6041700"/>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y="0" x="0"/>
          <a:ext cy="0" cx="0"/>
          <a:chOff y="0" x="0"/>
          <a:chExt cy="0" cx="0"/>
        </a:xfrm>
      </p:grpSpPr>
      <p:sp>
        <p:nvSpPr>
          <p:cNvPr id="117" name="Shape 117"/>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300" lang="en"/>
              <a:t>Experiences of private services while ‘out’ as non-binary</a:t>
            </a:r>
          </a:p>
        </p:txBody>
      </p:sp>
      <p:pic>
        <p:nvPicPr>
          <p:cNvPr id="118" name="Shape 118"/>
          <p:cNvPicPr preferRelativeResize="0"/>
          <p:nvPr/>
        </p:nvPicPr>
        <p:blipFill rotWithShape="1">
          <a:blip r:embed="rId3">
            <a:alphaModFix/>
          </a:blip>
          <a:srcRect t="10018" b="12075" r="27904" l="20686"/>
          <a:stretch/>
        </p:blipFill>
        <p:spPr>
          <a:xfrm>
            <a:off y="1200150" x="1576675"/>
            <a:ext cy="3725700" cx="599065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y="0" x="0"/>
          <a:ext cy="0" cx="0"/>
          <a:chOff y="0" x="0"/>
          <a:chExt cy="0" cx="0"/>
        </a:xfrm>
      </p:grpSpPr>
      <p:sp>
        <p:nvSpPr>
          <p:cNvPr id="123" name="Shape 123"/>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200" lang="en"/>
              <a:t>Experiences of private services while ‘out’ as non-binary</a:t>
            </a:r>
          </a:p>
        </p:txBody>
      </p:sp>
      <p:sp>
        <p:nvSpPr>
          <p:cNvPr id="124" name="Shape 12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a:spcBef>
                <a:spcPts val="0"/>
              </a:spcBef>
              <a:buNone/>
            </a:pPr>
            <a:r>
              <a:rPr sz="1000" lang="en"/>
              <a:t>“Within 3 weeks of accessing private treatment I had my first appointment. I felt listened to, understood, and respected. Within a few hours I had a referral for top surgery, and within 4 months I was able to have it done.”</a:t>
            </a:r>
          </a:p>
          <a:p>
            <a:pPr rtl="0">
              <a:spcBef>
                <a:spcPts val="0"/>
              </a:spcBef>
              <a:buNone/>
            </a:pPr>
            <a:r>
              <a:t/>
            </a:r>
            <a:endParaRPr sz="1000"/>
          </a:p>
          <a:p>
            <a:pPr rtl="0">
              <a:spcBef>
                <a:spcPts val="0"/>
              </a:spcBef>
              <a:buNone/>
            </a:pPr>
            <a:r>
              <a:rPr sz="1000" lang="en"/>
              <a:t>“It was a good experience. Expensive, but worth it to get to start hormones and the next step in my transition to being happier mentally.”</a:t>
            </a:r>
          </a:p>
          <a:p>
            <a:pPr rtl="0">
              <a:spcBef>
                <a:spcPts val="0"/>
              </a:spcBef>
              <a:buNone/>
            </a:pPr>
            <a:r>
              <a:t/>
            </a:r>
            <a:endParaRPr sz="1000"/>
          </a:p>
          <a:p>
            <a:pPr rtl="0">
              <a:spcBef>
                <a:spcPts val="0"/>
              </a:spcBef>
              <a:buNone/>
            </a:pPr>
            <a:r>
              <a:rPr sz="1000" lang="en"/>
              <a:t>“I have enquired about top surgery  without hormone treatment and have been told that I would need a GP or GIC referral (unlikely as a non-binary trans person) or would not be able to have the treatment at all.”</a:t>
            </a:r>
          </a:p>
          <a:p>
            <a:pPr rtl="0">
              <a:spcBef>
                <a:spcPts val="0"/>
              </a:spcBef>
              <a:buNone/>
            </a:pPr>
            <a:r>
              <a:t/>
            </a:r>
            <a:endParaRPr sz="1000"/>
          </a:p>
          <a:p>
            <a:pPr>
              <a:spcBef>
                <a:spcPts val="0"/>
              </a:spcBef>
              <a:buNone/>
            </a:pPr>
            <a:r>
              <a:rPr sz="1000" lang="en"/>
              <a:t>“I chose to go to Gendercare for my private treatment and I couldn't be happier with my choice. The fact I was non-binary was never a problem as they see many other non-binary patients. I was on testosterone within a couple of months and my diagnosis showed no problems with me being NB. Gendercare also has a policy where you can dress how you want at your appointments without fear of them judging you or it affecting your diagnosis/treatment. If I went NHS I would have felt I would have had to "man it up" (in clothing and mannerisms) in order to access treatment.”</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y="0" x="0"/>
          <a:ext cy="0" cx="0"/>
          <a:chOff y="0" x="0"/>
          <a:chExt cy="0" cx="0"/>
        </a:xfrm>
      </p:grpSpPr>
      <p:sp>
        <p:nvSpPr>
          <p:cNvPr id="129" name="Shape 129"/>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Self-medication</a:t>
            </a:r>
          </a:p>
        </p:txBody>
      </p:sp>
      <p:pic>
        <p:nvPicPr>
          <p:cNvPr id="130" name="Shape 130"/>
          <p:cNvPicPr preferRelativeResize="0"/>
          <p:nvPr/>
        </p:nvPicPr>
        <p:blipFill rotWithShape="1">
          <a:blip r:embed="rId3">
            <a:alphaModFix/>
          </a:blip>
          <a:srcRect t="13966" b="12832" r="24167" l="20805"/>
          <a:stretch/>
        </p:blipFill>
        <p:spPr>
          <a:xfrm>
            <a:off y="973150" x="752862"/>
            <a:ext cy="4170349" cx="7638275"/>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y="0" x="0"/>
          <a:ext cy="0" cx="0"/>
          <a:chOff y="0" x="0"/>
          <a:chExt cy="0" cx="0"/>
        </a:xfrm>
      </p:grpSpPr>
      <p:sp>
        <p:nvSpPr>
          <p:cNvPr id="135" name="Shape 135"/>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Experiences of self-medication</a:t>
            </a:r>
          </a:p>
        </p:txBody>
      </p:sp>
      <p:pic>
        <p:nvPicPr>
          <p:cNvPr id="136" name="Shape 136"/>
          <p:cNvPicPr preferRelativeResize="0"/>
          <p:nvPr/>
        </p:nvPicPr>
        <p:blipFill rotWithShape="1">
          <a:blip r:embed="rId3">
            <a:alphaModFix/>
          </a:blip>
          <a:srcRect t="11988" b="12986" r="27657" l="20743"/>
          <a:stretch/>
        </p:blipFill>
        <p:spPr>
          <a:xfrm>
            <a:off y="1063375" x="1318350"/>
            <a:ext cy="3883074" cx="6507305"/>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y="0" x="0"/>
          <a:ext cy="0" cx="0"/>
          <a:chOff y="0" x="0"/>
          <a:chExt cy="0" cx="0"/>
        </a:xfrm>
      </p:grpSpPr>
      <p:sp>
        <p:nvSpPr>
          <p:cNvPr id="141" name="Shape 141"/>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Reasons for self-medication</a:t>
            </a:r>
          </a:p>
        </p:txBody>
      </p:sp>
      <p:sp>
        <p:nvSpPr>
          <p:cNvPr id="142" name="Shape 142"/>
          <p:cNvSpPr txBox="1"/>
          <p:nvPr>
            <p:ph idx="1" type="body"/>
          </p:nvPr>
        </p:nvSpPr>
        <p:spPr>
          <a:xfrm>
            <a:off y="1200150" x="457200"/>
            <a:ext cy="3725699" cx="8229600"/>
          </a:xfrm>
          <a:prstGeom prst="rect">
            <a:avLst/>
          </a:prstGeom>
        </p:spPr>
        <p:txBody>
          <a:bodyPr bIns="91425" rIns="91425" lIns="91425" tIns="91425" anchor="t" anchorCtr="0">
            <a:noAutofit/>
          </a:bodyPr>
          <a:lstStyle/>
          <a:p>
            <a:pPr>
              <a:spcBef>
                <a:spcPts val="0"/>
              </a:spcBef>
              <a:buNone/>
            </a:pPr>
            <a:r>
              <a:t/>
            </a:r>
            <a:endParaRPr/>
          </a:p>
        </p:txBody>
      </p:sp>
      <p:pic>
        <p:nvPicPr>
          <p:cNvPr id="143" name="Shape 143"/>
          <p:cNvPicPr preferRelativeResize="0"/>
          <p:nvPr/>
        </p:nvPicPr>
        <p:blipFill rotWithShape="1">
          <a:blip r:embed="rId3">
            <a:alphaModFix/>
          </a:blip>
          <a:srcRect t="0" b="0" r="6112" l="0"/>
          <a:stretch/>
        </p:blipFill>
        <p:spPr>
          <a:xfrm>
            <a:off y="1200149" x="310503"/>
            <a:ext cy="3725700" cx="8522985"/>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y="0" x="0"/>
          <a:ext cy="0" cx="0"/>
          <a:chOff y="0" x="0"/>
          <a:chExt cy="0" cx="0"/>
        </a:xfrm>
      </p:grpSpPr>
      <p:sp>
        <p:nvSpPr>
          <p:cNvPr id="36" name="Shape 36"/>
          <p:cNvSpPr txBox="1"/>
          <p:nvPr>
            <p:ph type="ctrTitle"/>
          </p:nvPr>
        </p:nvSpPr>
        <p:spPr>
          <a:xfrm>
            <a:off y="1583342" x="685800"/>
            <a:ext cy="1159799" cx="7772400"/>
          </a:xfrm>
          <a:prstGeom prst="rect">
            <a:avLst/>
          </a:prstGeom>
        </p:spPr>
        <p:txBody>
          <a:bodyPr bIns="91425" rIns="91425" lIns="91425" tIns="91425" anchor="b" anchorCtr="0">
            <a:noAutofit/>
          </a:bodyPr>
          <a:lstStyle/>
          <a:p>
            <a:pPr rtl="0" lvl="0">
              <a:spcBef>
                <a:spcPts val="0"/>
              </a:spcBef>
              <a:buClr>
                <a:schemeClr val="dk1"/>
              </a:buClr>
              <a:buSzPct val="30555"/>
              <a:buFont typeface="Arial"/>
              <a:buNone/>
            </a:pPr>
            <a:r>
              <a:rPr sz="3600" lang="en"/>
              <a:t>121 people took part</a:t>
            </a:r>
          </a:p>
          <a:p>
            <a:pPr lvl="0">
              <a:spcBef>
                <a:spcPts val="0"/>
              </a:spcBef>
              <a:buClr>
                <a:schemeClr val="dk1"/>
              </a:buClr>
              <a:buFont typeface="Arial"/>
              <a:buNone/>
            </a:pPr>
            <a:r>
              <a:t/>
            </a:r>
            <a:endParaRPr/>
          </a:p>
        </p:txBody>
      </p:sp>
      <p:sp>
        <p:nvSpPr>
          <p:cNvPr id="37" name="Shape 37"/>
          <p:cNvSpPr txBox="1"/>
          <p:nvPr>
            <p:ph idx="1" type="subTitle"/>
          </p:nvPr>
        </p:nvSpPr>
        <p:spPr>
          <a:xfrm>
            <a:off y="2840053" x="685800"/>
            <a:ext cy="784799" cx="7772400"/>
          </a:xfrm>
          <a:prstGeom prst="rect">
            <a:avLst/>
          </a:prstGeom>
        </p:spPr>
        <p:txBody>
          <a:bodyPr bIns="91425" rIns="91425" lIns="91425" tIns="91425" anchor="t" anchorCtr="0">
            <a:noAutofit/>
          </a:bodyPr>
          <a:lstStyle/>
          <a:p>
            <a:pPr rtl="0">
              <a:spcBef>
                <a:spcPts val="0"/>
              </a:spcBef>
              <a:buNone/>
            </a:pPr>
            <a:r>
              <a:rPr sz="1200" lang="en">
                <a:solidFill>
                  <a:schemeClr val="dk1"/>
                </a:solidFill>
              </a:rPr>
              <a:t>7 additional results were excluded, as the participants said they were binary identified.</a:t>
            </a:r>
          </a:p>
          <a:p>
            <a:pPr rtl="0">
              <a:spcBef>
                <a:spcPts val="0"/>
              </a:spcBef>
              <a:buNone/>
            </a:pPr>
            <a:r>
              <a:t/>
            </a:r>
            <a:endParaRPr sz="1200">
              <a:solidFill>
                <a:schemeClr val="dk1"/>
              </a:solidFill>
            </a:endParaRPr>
          </a:p>
          <a:p>
            <a:pPr>
              <a:spcBef>
                <a:spcPts val="0"/>
              </a:spcBef>
              <a:buNone/>
            </a:pPr>
            <a:r>
              <a:rPr sz="1200" lang="en">
                <a:solidFill>
                  <a:schemeClr val="dk1"/>
                </a:solidFill>
              </a:rPr>
              <a:t>There may appear to be numerical discrepancies, as many participants did not answer every question.</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y="0" x="0"/>
          <a:ext cy="0" cx="0"/>
          <a:chOff y="0" x="0"/>
          <a:chExt cy="0" cx="0"/>
        </a:xfrm>
      </p:grpSpPr>
      <p:sp>
        <p:nvSpPr>
          <p:cNvPr id="148" name="Shape 148"/>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Experiences of self-medication</a:t>
            </a:r>
          </a:p>
        </p:txBody>
      </p:sp>
      <p:sp>
        <p:nvSpPr>
          <p:cNvPr id="149" name="Shape 14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a:spcBef>
                <a:spcPts val="0"/>
              </a:spcBef>
              <a:buNone/>
            </a:pPr>
            <a:r>
              <a:rPr sz="1200" lang="en"/>
              <a:t>“I trust myself far more than I trust healthcare professionals. Mostly positive experience though with underlying anxiety about unreliable supply issues (due to prescription restrictions)”</a:t>
            </a:r>
          </a:p>
          <a:p>
            <a:pPr rtl="0">
              <a:spcBef>
                <a:spcPts val="0"/>
              </a:spcBef>
              <a:buNone/>
            </a:pPr>
            <a:r>
              <a:rPr sz="1200" lang="en"/>
              <a:t>“I was aware that the NHS would take months or years to prescribe anything.”</a:t>
            </a:r>
          </a:p>
          <a:p>
            <a:pPr rtl="0">
              <a:spcBef>
                <a:spcPts val="0"/>
              </a:spcBef>
              <a:buNone/>
            </a:pPr>
            <a:r>
              <a:rPr sz="1200" lang="en"/>
              <a:t>“The Estradiol was successful .  The use of an Anti-Androgen is dangerous without prescription &amp; monitoring ...... I experienced low sodium levels because of these.”</a:t>
            </a:r>
          </a:p>
          <a:p>
            <a:pPr rtl="0" lvl="0">
              <a:spcBef>
                <a:spcPts val="0"/>
              </a:spcBef>
              <a:buNone/>
            </a:pPr>
            <a:r>
              <a:rPr sz="1200" lang="en"/>
              <a:t>“Disclosing self-medding to the Gender Dysphoria Service was met with indifferent "a lot of people we see are doing that". I've had one full blood test, which the GP surgery only did when I pointed out the recommendation on the GDS letter.”</a:t>
            </a:r>
          </a:p>
          <a:p>
            <a:pPr rtl="0" lvl="0">
              <a:spcBef>
                <a:spcPts val="0"/>
              </a:spcBef>
              <a:buNone/>
            </a:pPr>
            <a:r>
              <a:rPr sz="1200" lang="en"/>
              <a:t>“I did it because I wanted to feel more comfortable and knew I would struggle to get it through the NHS. I also feel that I should not need permission from a doctor to take testosterone although I understand the necessity of having an endocrinologist's opinion.”</a:t>
            </a:r>
          </a:p>
          <a:p>
            <a:pPr rtl="0" lvl="0">
              <a:spcBef>
                <a:spcPts val="0"/>
              </a:spcBef>
              <a:buNone/>
            </a:pPr>
            <a:r>
              <a:rPr sz="1200" lang="en"/>
              <a:t>“I was frustrated with the long wait (3 years) for hormones and extremely dysphoric so a friend gave me some of his testosterone gel.”</a:t>
            </a:r>
          </a:p>
          <a:p>
            <a:pPr rtl="0" lvl="0">
              <a:spcBef>
                <a:spcPts val="0"/>
              </a:spcBef>
              <a:buNone/>
            </a:pPr>
            <a:r>
              <a:rPr sz="1200" lang="en"/>
              <a:t>“I distrust the medical gatekeepers so I decided to take my healthcare into my own hands. I stopped self-medicating a few months after I started because my GP refused to monitor my condition.”  </a:t>
            </a:r>
          </a:p>
          <a:p>
            <a:pPr lvl="0">
              <a:spcBef>
                <a:spcPts val="0"/>
              </a:spcBef>
              <a:buNone/>
            </a:pPr>
            <a:r>
              <a:t/>
            </a:r>
            <a:endParaRPr sz="1200"/>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y="0" x="0"/>
          <a:ext cy="0" cx="0"/>
          <a:chOff y="0" x="0"/>
          <a:chExt cy="0" cx="0"/>
        </a:xfrm>
      </p:grpSpPr>
      <p:sp>
        <p:nvSpPr>
          <p:cNvPr id="154" name="Shape 154"/>
          <p:cNvSpPr txBox="1"/>
          <p:nvPr>
            <p:ph type="title"/>
          </p:nvPr>
        </p:nvSpPr>
        <p:spPr>
          <a:xfrm>
            <a:off y="205978" x="457200"/>
            <a:ext cy="857400" cx="8229600"/>
          </a:xfrm>
          <a:prstGeom prst="rect">
            <a:avLst/>
          </a:prstGeom>
        </p:spPr>
        <p:txBody>
          <a:bodyPr bIns="91425" rIns="91425" lIns="91425" tIns="91425" anchor="b" anchorCtr="0">
            <a:noAutofit/>
          </a:bodyPr>
          <a:lstStyle/>
          <a:p>
            <a:pPr algn="ctr" rtl="0">
              <a:spcBef>
                <a:spcPts val="0"/>
              </a:spcBef>
              <a:buNone/>
            </a:pPr>
            <a:r>
              <a:t/>
            </a:r>
            <a:endParaRPr sz="3000"/>
          </a:p>
          <a:p>
            <a:pPr algn="ctr" rtl="0">
              <a:spcBef>
                <a:spcPts val="0"/>
              </a:spcBef>
              <a:buNone/>
            </a:pPr>
            <a:r>
              <a:t/>
            </a:r>
            <a:endParaRPr sz="3000"/>
          </a:p>
          <a:p>
            <a:pPr algn="ctr">
              <a:spcBef>
                <a:spcPts val="0"/>
              </a:spcBef>
              <a:buNone/>
            </a:pPr>
            <a:r>
              <a:rPr sz="2400" lang="en"/>
              <a:t>Ideas of campaigns to improve access to healthcare for non-binary people</a:t>
            </a:r>
          </a:p>
        </p:txBody>
      </p:sp>
      <p:sp>
        <p:nvSpPr>
          <p:cNvPr id="155" name="Shape 155"/>
          <p:cNvSpPr txBox="1"/>
          <p:nvPr>
            <p:ph idx="1" type="body"/>
          </p:nvPr>
        </p:nvSpPr>
        <p:spPr>
          <a:xfrm>
            <a:off y="1200150" x="457200"/>
            <a:ext cy="3725699" cx="8229600"/>
          </a:xfrm>
          <a:prstGeom prst="rect">
            <a:avLst/>
          </a:prstGeom>
        </p:spPr>
        <p:txBody>
          <a:bodyPr bIns="91425" rIns="91425" lIns="91425" tIns="91425" anchor="t" anchorCtr="0">
            <a:noAutofit/>
          </a:bodyPr>
          <a:lstStyle/>
          <a:p>
            <a:pPr>
              <a:spcBef>
                <a:spcPts val="0"/>
              </a:spcBef>
              <a:buNone/>
            </a:pPr>
            <a:r>
              <a:t/>
            </a:r>
            <a:endParaRPr/>
          </a:p>
        </p:txBody>
      </p:sp>
      <p:pic>
        <p:nvPicPr>
          <p:cNvPr id="156" name="Shape 156"/>
          <p:cNvPicPr preferRelativeResize="0"/>
          <p:nvPr/>
        </p:nvPicPr>
        <p:blipFill rotWithShape="1">
          <a:blip r:embed="rId3">
            <a:alphaModFix/>
          </a:blip>
          <a:srcRect t="0" b="0" r="9633" l="0"/>
          <a:stretch/>
        </p:blipFill>
        <p:spPr>
          <a:xfrm>
            <a:off y="1140787" x="339462"/>
            <a:ext cy="3844425" cx="8465073"/>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y="0" x="0"/>
          <a:ext cy="0" cx="0"/>
          <a:chOff y="0" x="0"/>
          <a:chExt cy="0" cx="0"/>
        </a:xfrm>
      </p:grpSpPr>
      <p:sp>
        <p:nvSpPr>
          <p:cNvPr id="161" name="Shape 161"/>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400" lang="en"/>
              <a:t>Ideas of campaigns to improve access to healthcare for non-binary people</a:t>
            </a:r>
          </a:p>
        </p:txBody>
      </p:sp>
      <p:sp>
        <p:nvSpPr>
          <p:cNvPr id="162" name="Shape 162"/>
          <p:cNvSpPr txBox="1"/>
          <p:nvPr>
            <p:ph idx="1" type="body"/>
          </p:nvPr>
        </p:nvSpPr>
        <p:spPr>
          <a:xfrm>
            <a:off y="1200150" x="457200"/>
            <a:ext cy="3725699" cx="3994500"/>
          </a:xfrm>
          <a:prstGeom prst="rect">
            <a:avLst/>
          </a:prstGeom>
        </p:spPr>
        <p:txBody>
          <a:bodyPr bIns="91425" rIns="91425" lIns="91425" tIns="91425" anchor="t" anchorCtr="0">
            <a:noAutofit/>
          </a:bodyPr>
          <a:lstStyle/>
          <a:p>
            <a:pPr rtl="0">
              <a:spcBef>
                <a:spcPts val="0"/>
              </a:spcBef>
              <a:buNone/>
            </a:pPr>
            <a:r>
              <a:rPr sz="1800" lang="en"/>
              <a:t>Suggestions made by only one participant:</a:t>
            </a:r>
          </a:p>
          <a:p>
            <a:pPr rtl="0">
              <a:spcBef>
                <a:spcPts val="0"/>
              </a:spcBef>
              <a:buNone/>
            </a:pPr>
            <a:r>
              <a:rPr sz="1200" lang="en"/>
              <a:t>Anti-racism</a:t>
            </a:r>
          </a:p>
          <a:p>
            <a:pPr rtl="0">
              <a:spcBef>
                <a:spcPts val="0"/>
              </a:spcBef>
              <a:buNone/>
            </a:pPr>
            <a:r>
              <a:rPr sz="1200" lang="en"/>
              <a:t>Anti-ageism</a:t>
            </a:r>
          </a:p>
          <a:p>
            <a:pPr rtl="0">
              <a:spcBef>
                <a:spcPts val="0"/>
              </a:spcBef>
              <a:buNone/>
            </a:pPr>
            <a:r>
              <a:rPr sz="1200" lang="en"/>
              <a:t>Awareness of intersex</a:t>
            </a:r>
          </a:p>
          <a:p>
            <a:pPr rtl="0">
              <a:spcBef>
                <a:spcPts val="0"/>
              </a:spcBef>
              <a:buNone/>
            </a:pPr>
            <a:r>
              <a:rPr sz="1200" lang="en"/>
              <a:t>Welsh access to more GICs</a:t>
            </a:r>
          </a:p>
          <a:p>
            <a:pPr rtl="0">
              <a:spcBef>
                <a:spcPts val="0"/>
              </a:spcBef>
              <a:buNone/>
            </a:pPr>
            <a:r>
              <a:rPr sz="1200" lang="en"/>
              <a:t>Legal recognition of non-binary genders</a:t>
            </a:r>
          </a:p>
          <a:p>
            <a:pPr rtl="0">
              <a:spcBef>
                <a:spcPts val="0"/>
              </a:spcBef>
              <a:buNone/>
            </a:pPr>
            <a:r>
              <a:rPr sz="1200" lang="en"/>
              <a:t>Pro-choice</a:t>
            </a:r>
          </a:p>
          <a:p>
            <a:pPr rtl="0">
              <a:spcBef>
                <a:spcPts val="0"/>
              </a:spcBef>
              <a:buNone/>
            </a:pPr>
            <a:r>
              <a:rPr sz="1200" lang="en"/>
              <a:t>Breast cancer awareness</a:t>
            </a:r>
          </a:p>
          <a:p>
            <a:pPr rtl="0">
              <a:spcBef>
                <a:spcPts val="0"/>
              </a:spcBef>
              <a:buNone/>
            </a:pPr>
            <a:r>
              <a:rPr sz="1200" lang="en"/>
              <a:t>Awareness of pathways</a:t>
            </a:r>
          </a:p>
          <a:p>
            <a:pPr rtl="0">
              <a:spcBef>
                <a:spcPts val="0"/>
              </a:spcBef>
              <a:buNone/>
            </a:pPr>
            <a:r>
              <a:rPr sz="1200" lang="en"/>
              <a:t>List of non-binary friendly surgeons</a:t>
            </a:r>
          </a:p>
          <a:p>
            <a:pPr>
              <a:spcBef>
                <a:spcPts val="0"/>
              </a:spcBef>
              <a:buNone/>
            </a:pPr>
            <a:r>
              <a:t/>
            </a:r>
            <a:endParaRPr/>
          </a:p>
        </p:txBody>
      </p:sp>
      <p:sp>
        <p:nvSpPr>
          <p:cNvPr id="163" name="Shape 163"/>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a:spcBef>
                <a:spcPts val="0"/>
              </a:spcBef>
              <a:buNone/>
            </a:pPr>
            <a:r>
              <a:rPr sz="1800" lang="en"/>
              <a:t>Sample answers:</a:t>
            </a:r>
          </a:p>
          <a:p>
            <a:pPr rtl="0">
              <a:spcBef>
                <a:spcPts val="0"/>
              </a:spcBef>
              <a:buNone/>
            </a:pPr>
            <a:r>
              <a:rPr sz="1000" lang="en"/>
              <a:t>“Training so that you can expect all NHS staff (at the very least) to be ready for non-binary people.”</a:t>
            </a:r>
          </a:p>
          <a:p>
            <a:pPr rtl="0">
              <a:spcBef>
                <a:spcPts val="0"/>
              </a:spcBef>
              <a:buNone/>
            </a:pPr>
            <a:r>
              <a:rPr sz="1000" lang="en"/>
              <a:t>“GICs run by trans people for trans people.” </a:t>
            </a:r>
          </a:p>
          <a:p>
            <a:pPr rtl="0">
              <a:spcBef>
                <a:spcPts val="0"/>
              </a:spcBef>
              <a:buNone/>
            </a:pPr>
            <a:r>
              <a:rPr sz="1000" lang="en"/>
              <a:t>“The NHS should respect the wishes of non-binary people and put gender markers other than male or female on records and forms...but these should only be made visible to a given doctor/viewer of medical records with the consent of the individual.”</a:t>
            </a:r>
          </a:p>
          <a:p>
            <a:pPr rtl="0">
              <a:spcBef>
                <a:spcPts val="0"/>
              </a:spcBef>
              <a:buNone/>
            </a:pPr>
            <a:r>
              <a:rPr sz="1000" lang="en"/>
              <a:t>“Mandatory training for gender clinic staff on non-binary identities and needs.”</a:t>
            </a:r>
          </a:p>
          <a:p>
            <a:pPr rtl="0">
              <a:spcBef>
                <a:spcPts val="0"/>
              </a:spcBef>
              <a:buNone/>
            </a:pPr>
            <a:r>
              <a:rPr sz="1000" lang="en"/>
              <a:t>“Getting information into schools through talks, or leaflets, letting non binary teens know they can go somewhere for their health.”</a:t>
            </a:r>
          </a:p>
          <a:p>
            <a:pPr rtl="0">
              <a:spcBef>
                <a:spcPts val="0"/>
              </a:spcBef>
              <a:buNone/>
            </a:pPr>
            <a:r>
              <a:rPr sz="1000" lang="en"/>
              <a:t>“I would argue that training healthcare professionals in trans health issues, both related and unrelated to "transitioning", would be the best way forward.”</a:t>
            </a:r>
          </a:p>
          <a:p>
            <a:pPr>
              <a:spcBef>
                <a:spcPts val="0"/>
              </a:spcBef>
              <a:buNone/>
            </a:pPr>
            <a:r>
              <a:t/>
            </a:r>
            <a:endParaRPr sz="1000"/>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y="0" x="0"/>
          <a:ext cy="0" cx="0"/>
          <a:chOff y="0" x="0"/>
          <a:chExt cy="0" cx="0"/>
        </a:xfrm>
      </p:grpSpPr>
      <p:sp>
        <p:nvSpPr>
          <p:cNvPr id="168" name="Shape 168"/>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Conclusions</a:t>
            </a:r>
          </a:p>
        </p:txBody>
      </p:sp>
      <p:sp>
        <p:nvSpPr>
          <p:cNvPr id="169" name="Shape 169"/>
          <p:cNvSpPr txBox="1"/>
          <p:nvPr/>
        </p:nvSpPr>
        <p:spPr>
          <a:xfrm>
            <a:off y="1063375" x="543450"/>
            <a:ext cy="3729300" cx="8057099"/>
          </a:xfrm>
          <a:prstGeom prst="rect">
            <a:avLst/>
          </a:prstGeom>
          <a:noFill/>
          <a:ln>
            <a:noFill/>
          </a:ln>
        </p:spPr>
        <p:txBody>
          <a:bodyPr bIns="91425" rIns="91425" lIns="91425" tIns="91425" anchor="t" anchorCtr="0">
            <a:noAutofit/>
          </a:bodyPr>
          <a:lstStyle/>
          <a:p>
            <a:pPr rtl="0">
              <a:spcBef>
                <a:spcPts val="0"/>
              </a:spcBef>
              <a:buNone/>
            </a:pPr>
            <a:r>
              <a:rPr sz="1200" lang="en"/>
              <a:t>Participants have a wide range of specific identities, with many naming more than one.</a:t>
            </a:r>
          </a:p>
          <a:p>
            <a:pPr rtl="0">
              <a:spcBef>
                <a:spcPts val="0"/>
              </a:spcBef>
              <a:buNone/>
            </a:pPr>
            <a:r>
              <a:t/>
            </a:r>
            <a:endParaRPr sz="1200"/>
          </a:p>
          <a:p>
            <a:pPr rtl="0">
              <a:spcBef>
                <a:spcPts val="0"/>
              </a:spcBef>
              <a:buNone/>
            </a:pPr>
            <a:r>
              <a:rPr sz="1200" lang="en"/>
              <a:t>Two thirds of participants were assigned female at birth. </a:t>
            </a:r>
          </a:p>
          <a:p>
            <a:pPr rtl="0">
              <a:spcBef>
                <a:spcPts val="0"/>
              </a:spcBef>
              <a:buNone/>
            </a:pPr>
            <a:r>
              <a:t/>
            </a:r>
            <a:endParaRPr sz="1200"/>
          </a:p>
          <a:p>
            <a:pPr rtl="0">
              <a:spcBef>
                <a:spcPts val="0"/>
              </a:spcBef>
              <a:buNone/>
            </a:pPr>
            <a:r>
              <a:rPr sz="1200" lang="en"/>
              <a:t>More than half of participants had tried to access transition related healthcare.</a:t>
            </a:r>
          </a:p>
          <a:p>
            <a:pPr rtl="0">
              <a:spcBef>
                <a:spcPts val="0"/>
              </a:spcBef>
              <a:buNone/>
            </a:pPr>
            <a:r>
              <a:t/>
            </a:r>
            <a:endParaRPr sz="1200"/>
          </a:p>
          <a:p>
            <a:pPr rtl="0">
              <a:spcBef>
                <a:spcPts val="0"/>
              </a:spcBef>
              <a:buNone/>
            </a:pPr>
            <a:r>
              <a:rPr sz="1200" lang="en"/>
              <a:t>The primary concern around seeking treatment was fear of treatment being denied.</a:t>
            </a:r>
          </a:p>
          <a:p>
            <a:pPr rtl="0">
              <a:spcBef>
                <a:spcPts val="0"/>
              </a:spcBef>
              <a:buNone/>
            </a:pPr>
            <a:r>
              <a:t/>
            </a:r>
            <a:endParaRPr sz="1200"/>
          </a:p>
          <a:p>
            <a:pPr rtl="0">
              <a:spcBef>
                <a:spcPts val="0"/>
              </a:spcBef>
              <a:buNone/>
            </a:pPr>
            <a:r>
              <a:rPr b="1" sz="1200" lang="en"/>
              <a:t>The fear of being denied treatment due to being non-binary is pervasive. </a:t>
            </a:r>
          </a:p>
          <a:p>
            <a:pPr rtl="0">
              <a:spcBef>
                <a:spcPts val="0"/>
              </a:spcBef>
              <a:buNone/>
            </a:pPr>
            <a:r>
              <a:t/>
            </a:r>
            <a:endParaRPr sz="1200"/>
          </a:p>
          <a:p>
            <a:pPr rtl="0">
              <a:spcBef>
                <a:spcPts val="0"/>
              </a:spcBef>
              <a:buNone/>
            </a:pPr>
            <a:r>
              <a:rPr sz="1200" lang="en"/>
              <a:t>Most participants had used NHS rather than private services. </a:t>
            </a:r>
          </a:p>
          <a:p>
            <a:pPr rtl="0">
              <a:spcBef>
                <a:spcPts val="0"/>
              </a:spcBef>
              <a:buNone/>
            </a:pPr>
            <a:r>
              <a:t/>
            </a:r>
            <a:endParaRPr sz="1200"/>
          </a:p>
          <a:p>
            <a:pPr rtl="0">
              <a:spcBef>
                <a:spcPts val="0"/>
              </a:spcBef>
              <a:buNone/>
            </a:pPr>
            <a:r>
              <a:rPr sz="1200" lang="en"/>
              <a:t>46% of those who tried to access NHS treatment presented as binary, as did 72% of those who tried to access private treatment: </a:t>
            </a:r>
          </a:p>
          <a:p>
            <a:pPr rtl="0">
              <a:spcBef>
                <a:spcPts val="0"/>
              </a:spcBef>
              <a:buNone/>
            </a:pPr>
            <a:r>
              <a:t/>
            </a:r>
            <a:endParaRPr sz="1200"/>
          </a:p>
          <a:p>
            <a:pPr rtl="0">
              <a:spcBef>
                <a:spcPts val="0"/>
              </a:spcBef>
              <a:buNone/>
            </a:pPr>
            <a:r>
              <a:rPr b="1" sz="1200" lang="en"/>
              <a:t>A huge proportion of non-binary people are presenting as binary to try and access treatment. </a:t>
            </a:r>
          </a:p>
          <a:p>
            <a:pPr rtl="0">
              <a:spcBef>
                <a:spcPts val="0"/>
              </a:spcBef>
              <a:buNone/>
            </a:pPr>
            <a:r>
              <a:t/>
            </a:r>
            <a:endParaRPr sz="1200"/>
          </a:p>
          <a:p>
            <a:pPr rtl="0">
              <a:spcBef>
                <a:spcPts val="0"/>
              </a:spcBef>
              <a:buNone/>
            </a:pPr>
            <a:r>
              <a:rPr sz="1200" lang="en"/>
              <a:t>84% of those who were ‘out’ as non-binary and sought NHS treatment had negative or mixed experiences. Only 40% of those who were ‘out’ as non-binary and sought private treatment had negative or mixed experiences. </a:t>
            </a:r>
          </a:p>
          <a:p>
            <a:pPr rtl="0">
              <a:spcBef>
                <a:spcPts val="0"/>
              </a:spcBef>
              <a:buNone/>
            </a:pPr>
            <a:r>
              <a:t/>
            </a:r>
            <a:endParaRPr b="1" sz="1000"/>
          </a:p>
          <a:p>
            <a:pPr rtl="0">
              <a:spcBef>
                <a:spcPts val="0"/>
              </a:spcBef>
              <a:buNone/>
            </a:pPr>
            <a:r>
              <a:t/>
            </a:r>
            <a:endParaRPr b="1" sz="1000"/>
          </a:p>
          <a:p>
            <a:pPr rtl="0">
              <a:spcBef>
                <a:spcPts val="0"/>
              </a:spcBef>
              <a:buNone/>
            </a:pPr>
            <a:r>
              <a:t/>
            </a:r>
            <a:endParaRPr b="1" sz="1200"/>
          </a:p>
          <a:p>
            <a:pPr rtl="0">
              <a:spcBef>
                <a:spcPts val="0"/>
              </a:spcBef>
              <a:buNone/>
            </a:pPr>
            <a:r>
              <a:t/>
            </a:r>
            <a:endParaRPr b="1" sz="1200"/>
          </a:p>
          <a:p>
            <a:pPr rtl="0">
              <a:spcBef>
                <a:spcPts val="0"/>
              </a:spcBef>
              <a:buNone/>
            </a:pPr>
            <a:r>
              <a:t/>
            </a:r>
            <a:endParaRPr b="1"/>
          </a:p>
          <a:p>
            <a:pPr rtl="0">
              <a:spcBef>
                <a:spcPts val="0"/>
              </a:spcBef>
              <a:buNone/>
            </a:pPr>
            <a:r>
              <a:t/>
            </a:r>
            <a:endParaRPr b="1"/>
          </a:p>
          <a:p>
            <a:pPr rtl="0">
              <a:spcBef>
                <a:spcPts val="0"/>
              </a:spcBef>
              <a:buNone/>
            </a:pPr>
            <a:r>
              <a:t/>
            </a:r>
            <a:endParaRPr b="1"/>
          </a:p>
          <a:p>
            <a:pPr>
              <a:spcBef>
                <a:spcPts val="0"/>
              </a:spcBef>
              <a:buNone/>
            </a:pPr>
            <a:r>
              <a:t/>
            </a:r>
            <a:endParaRPr b="1"/>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y="0" x="0"/>
          <a:ext cy="0" cx="0"/>
          <a:chOff y="0" x="0"/>
          <a:chExt cy="0" cx="0"/>
        </a:xfrm>
      </p:grpSpPr>
      <p:sp>
        <p:nvSpPr>
          <p:cNvPr id="174" name="Shape 174"/>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Conclusions</a:t>
            </a:r>
          </a:p>
        </p:txBody>
      </p:sp>
      <p:sp>
        <p:nvSpPr>
          <p:cNvPr id="175" name="Shape 17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None/>
            </a:pPr>
            <a:r>
              <a:rPr b="1" sz="1200" lang="en"/>
              <a:t>The experiences of those who were ‘out’ and tried to access NHS treatment were shockingly poor. </a:t>
            </a:r>
          </a:p>
          <a:p>
            <a:pPr rtl="0" lvl="0">
              <a:spcBef>
                <a:spcPts val="0"/>
              </a:spcBef>
              <a:buNone/>
            </a:pPr>
            <a:r>
              <a:t/>
            </a:r>
            <a:endParaRPr sz="1200"/>
          </a:p>
          <a:p>
            <a:pPr rtl="0" lvl="0">
              <a:spcBef>
                <a:spcPts val="0"/>
              </a:spcBef>
              <a:buNone/>
            </a:pPr>
            <a:r>
              <a:rPr sz="1200" lang="en"/>
              <a:t>Experiences were generally better in private services. </a:t>
            </a:r>
          </a:p>
          <a:p>
            <a:pPr rtl="0" lvl="0">
              <a:spcBef>
                <a:spcPts val="0"/>
              </a:spcBef>
              <a:buNone/>
            </a:pPr>
            <a:r>
              <a:t/>
            </a:r>
            <a:endParaRPr sz="1200"/>
          </a:p>
          <a:p>
            <a:pPr rtl="0" lvl="0">
              <a:spcBef>
                <a:spcPts val="0"/>
              </a:spcBef>
              <a:buNone/>
            </a:pPr>
            <a:r>
              <a:rPr sz="1200" lang="en"/>
              <a:t>20% of participants report self-medicating, the figure is probably higher as 15% chose not to say. </a:t>
            </a:r>
          </a:p>
          <a:p>
            <a:pPr rtl="0" lvl="0">
              <a:spcBef>
                <a:spcPts val="0"/>
              </a:spcBef>
              <a:buNone/>
            </a:pPr>
            <a:r>
              <a:t/>
            </a:r>
            <a:endParaRPr sz="1200"/>
          </a:p>
          <a:p>
            <a:pPr rtl="0" lvl="0">
              <a:spcBef>
                <a:spcPts val="0"/>
              </a:spcBef>
              <a:buNone/>
            </a:pPr>
            <a:r>
              <a:rPr b="1" sz="1200" lang="en"/>
              <a:t>Experiences of self-medication were overwhelmingly positive. </a:t>
            </a:r>
          </a:p>
          <a:p>
            <a:pPr rtl="0" lvl="0">
              <a:spcBef>
                <a:spcPts val="0"/>
              </a:spcBef>
              <a:buNone/>
            </a:pPr>
            <a:r>
              <a:t/>
            </a:r>
            <a:endParaRPr sz="1200"/>
          </a:p>
          <a:p>
            <a:pPr rtl="0" lvl="0">
              <a:spcBef>
                <a:spcPts val="0"/>
              </a:spcBef>
              <a:buClr>
                <a:schemeClr val="dk1"/>
              </a:buClr>
              <a:buSzPct val="91666"/>
              <a:buFont typeface="Arial"/>
              <a:buNone/>
            </a:pPr>
            <a:r>
              <a:rPr sz="1200" lang="en"/>
              <a:t>Most people chose to self-mediate because of long waiting lists and a lack of trust in healthcare professionals.</a:t>
            </a:r>
          </a:p>
          <a:p>
            <a:pPr rtl="0" lvl="0">
              <a:spcBef>
                <a:spcPts val="0"/>
              </a:spcBef>
              <a:buClr>
                <a:schemeClr val="dk1"/>
              </a:buClr>
              <a:buFont typeface="Arial"/>
              <a:buNone/>
            </a:pPr>
            <a:r>
              <a:t/>
            </a:r>
            <a:endParaRPr sz="1200"/>
          </a:p>
          <a:p>
            <a:pPr rtl="0" lvl="0">
              <a:spcBef>
                <a:spcPts val="0"/>
              </a:spcBef>
              <a:buNone/>
            </a:pPr>
            <a:r>
              <a:rPr b="1" sz="1200" lang="en"/>
              <a:t>By far the most popular campaign suggestion was training healthcare professionals. </a:t>
            </a:r>
          </a:p>
          <a:p>
            <a:pPr rtl="0" lvl="0">
              <a:spcBef>
                <a:spcPts val="0"/>
              </a:spcBef>
              <a:buNone/>
            </a:pPr>
            <a:r>
              <a:t/>
            </a:r>
            <a:endParaRPr sz="1200"/>
          </a:p>
          <a:p>
            <a:pPr rtl="0" lvl="0">
              <a:spcBef>
                <a:spcPts val="0"/>
              </a:spcBef>
              <a:buClr>
                <a:schemeClr val="dk1"/>
              </a:buClr>
              <a:buSzPct val="91666"/>
              <a:buFont typeface="Arial"/>
              <a:buNone/>
            </a:pPr>
            <a:r>
              <a:rPr sz="1200" lang="en"/>
              <a:t>Educating the general public and changing NHS bureaucracy were also considered important. </a:t>
            </a:r>
          </a:p>
          <a:p>
            <a:pPr lvl="0">
              <a:spcBef>
                <a:spcPts val="0"/>
              </a:spcBef>
              <a:buClr>
                <a:schemeClr val="dk1"/>
              </a:buClr>
              <a:buFont typeface="Arial"/>
              <a:buNone/>
            </a:pPr>
            <a:r>
              <a:t/>
            </a:r>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ph type="ctrTitle"/>
          </p:nvPr>
        </p:nvSpPr>
        <p:spPr>
          <a:xfrm>
            <a:off y="1583342" x="685800"/>
            <a:ext cy="1159799" cx="7772400"/>
          </a:xfrm>
          <a:prstGeom prst="rect">
            <a:avLst/>
          </a:prstGeom>
        </p:spPr>
        <p:txBody>
          <a:bodyPr bIns="91425" rIns="91425" lIns="91425" tIns="91425" anchor="b" anchorCtr="0">
            <a:noAutofit/>
          </a:bodyPr>
          <a:lstStyle/>
          <a:p>
            <a:pPr>
              <a:spcBef>
                <a:spcPts val="0"/>
              </a:spcBef>
              <a:buNone/>
            </a:pPr>
            <a:r>
              <a:rPr lang="en"/>
              <a:t>Any questions?</a:t>
            </a:r>
          </a:p>
        </p:txBody>
      </p:sp>
      <p:sp>
        <p:nvSpPr>
          <p:cNvPr id="181" name="Shape 181"/>
          <p:cNvSpPr txBox="1"/>
          <p:nvPr>
            <p:ph idx="1" type="subTitle"/>
          </p:nvPr>
        </p:nvSpPr>
        <p:spPr>
          <a:xfrm>
            <a:off y="2840053" x="685800"/>
            <a:ext cy="784799" cx="7772400"/>
          </a:xfrm>
          <a:prstGeom prst="rect">
            <a:avLst/>
          </a:prstGeom>
        </p:spPr>
        <p:txBody>
          <a:bodyPr bIns="91425" rIns="91425" lIns="91425" tIns="91425" anchor="t" anchorCtr="0">
            <a:noAutofit/>
          </a:bodyPr>
          <a:lstStyle/>
          <a:p>
            <a:pPr>
              <a:spcBef>
                <a:spcPts val="0"/>
              </a:spcBef>
              <a:buNone/>
            </a:pPr>
            <a:r>
              <a:rPr lang="en"/>
              <a:t>Get in touch with us: info@actionfortranshealth.org.uk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 name="Shape 41"/>
        <p:cNvGrpSpPr/>
        <p:nvPr/>
      </p:nvGrpSpPr>
      <p:grpSpPr>
        <a:xfrm>
          <a:off y="0" x="0"/>
          <a:ext cy="0" cx="0"/>
          <a:chOff y="0" x="0"/>
          <a:chExt cy="0" cx="0"/>
        </a:xfrm>
      </p:grpSpPr>
      <p:sp>
        <p:nvSpPr>
          <p:cNvPr id="42" name="Shape 42"/>
          <p:cNvSpPr txBox="1"/>
          <p:nvPr>
            <p:ph type="title"/>
          </p:nvPr>
        </p:nvSpPr>
        <p:spPr>
          <a:xfrm>
            <a:off y="479278" x="457200"/>
            <a:ext cy="857400" cx="8229600"/>
          </a:xfrm>
          <a:prstGeom prst="rect">
            <a:avLst/>
          </a:prstGeom>
        </p:spPr>
        <p:txBody>
          <a:bodyPr bIns="91425" rIns="91425" lIns="91425" tIns="91425" anchor="b" anchorCtr="0">
            <a:noAutofit/>
          </a:bodyPr>
          <a:lstStyle/>
          <a:p>
            <a:pPr algn="ctr" rtl="0">
              <a:spcBef>
                <a:spcPts val="0"/>
              </a:spcBef>
              <a:buNone/>
            </a:pPr>
            <a:r>
              <a:t/>
            </a:r>
            <a:endParaRPr b="0" sz="1200"/>
          </a:p>
          <a:p>
            <a:pPr algn="ctr" rtl="0">
              <a:spcBef>
                <a:spcPts val="0"/>
              </a:spcBef>
              <a:buNone/>
            </a:pPr>
            <a:r>
              <a:t/>
            </a:r>
            <a:endParaRPr b="0" sz="1200"/>
          </a:p>
          <a:p>
            <a:pPr algn="ctr">
              <a:spcBef>
                <a:spcPts val="0"/>
              </a:spcBef>
              <a:buNone/>
            </a:pPr>
            <a:r>
              <a:rPr lang="en"/>
              <a:t>Gender identity of participants</a:t>
            </a:r>
          </a:p>
        </p:txBody>
      </p:sp>
      <p:pic>
        <p:nvPicPr>
          <p:cNvPr id="43" name="Shape 43"/>
          <p:cNvPicPr preferRelativeResize="0"/>
          <p:nvPr/>
        </p:nvPicPr>
        <p:blipFill rotWithShape="1">
          <a:blip r:embed="rId3">
            <a:alphaModFix/>
          </a:blip>
          <a:srcRect t="13325" b="11767" r="30768" l="19129"/>
          <a:stretch/>
        </p:blipFill>
        <p:spPr>
          <a:xfrm>
            <a:off y="1336674" x="1516687"/>
            <a:ext cy="3749274" cx="6110625"/>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 name="Shape 47"/>
        <p:cNvGrpSpPr/>
        <p:nvPr/>
      </p:nvGrpSpPr>
      <p:grpSpPr>
        <a:xfrm>
          <a:off y="0" x="0"/>
          <a:ext cy="0" cx="0"/>
          <a:chOff y="0" x="0"/>
          <a:chExt cy="0" cx="0"/>
        </a:xfrm>
      </p:grpSpPr>
      <p:sp>
        <p:nvSpPr>
          <p:cNvPr id="48" name="Shape 48"/>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Specific identities of participants </a:t>
            </a:r>
          </a:p>
        </p:txBody>
      </p:sp>
      <p:pic>
        <p:nvPicPr>
          <p:cNvPr id="49" name="Shape 49"/>
          <p:cNvPicPr preferRelativeResize="0"/>
          <p:nvPr/>
        </p:nvPicPr>
        <p:blipFill rotWithShape="1">
          <a:blip r:embed="rId3">
            <a:alphaModFix/>
          </a:blip>
          <a:srcRect t="0" b="0" r="13867" l="0"/>
          <a:stretch/>
        </p:blipFill>
        <p:spPr>
          <a:xfrm>
            <a:off y="954300" x="176150"/>
            <a:ext cy="4189200" cx="8791698"/>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y="0" x="0"/>
          <a:ext cy="0" cx="0"/>
          <a:chOff y="0" x="0"/>
          <a:chExt cy="0" cx="0"/>
        </a:xfrm>
      </p:grpSpPr>
      <p:sp>
        <p:nvSpPr>
          <p:cNvPr id="54" name="Shape 54"/>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400" lang="en"/>
              <a:t>Many people named more than one gender identity</a:t>
            </a:r>
          </a:p>
        </p:txBody>
      </p:sp>
      <p:sp>
        <p:nvSpPr>
          <p:cNvPr id="55" name="Shape 55"/>
          <p:cNvSpPr txBox="1"/>
          <p:nvPr>
            <p:ph idx="1" type="body"/>
          </p:nvPr>
        </p:nvSpPr>
        <p:spPr>
          <a:xfrm>
            <a:off y="1200150" x="457200"/>
            <a:ext cy="3725699" cx="3994500"/>
          </a:xfrm>
          <a:prstGeom prst="rect">
            <a:avLst/>
          </a:prstGeom>
        </p:spPr>
        <p:txBody>
          <a:bodyPr bIns="91425" rIns="91425" lIns="91425" tIns="91425" anchor="t" anchorCtr="0">
            <a:noAutofit/>
          </a:bodyPr>
          <a:lstStyle/>
          <a:p>
            <a:pPr rtl="0">
              <a:spcBef>
                <a:spcPts val="0"/>
              </a:spcBef>
              <a:buNone/>
            </a:pPr>
            <a:r>
              <a:rPr sz="1800" lang="en"/>
              <a:t>Sample answers:</a:t>
            </a:r>
          </a:p>
          <a:p>
            <a:pPr rtl="0">
              <a:spcBef>
                <a:spcPts val="0"/>
              </a:spcBef>
              <a:buNone/>
            </a:pPr>
            <a:r>
              <a:rPr sz="1000" lang="en"/>
              <a:t>“Butch, masculine of centre, hearing the word 'she' as a descriptor doesn't feel appropriate, and being a 'woman' doesn't feel right either. But I'm not male.”</a:t>
            </a:r>
          </a:p>
          <a:p>
            <a:pPr rtl="0">
              <a:spcBef>
                <a:spcPts val="0"/>
              </a:spcBef>
              <a:buNone/>
            </a:pPr>
            <a:r>
              <a:t/>
            </a:r>
            <a:endParaRPr sz="1000"/>
          </a:p>
          <a:p>
            <a:pPr rtl="0">
              <a:spcBef>
                <a:spcPts val="0"/>
              </a:spcBef>
              <a:buNone/>
            </a:pPr>
            <a:r>
              <a:rPr sz="1000" lang="en"/>
              <a:t>“Gender Fluid, including Agender”</a:t>
            </a:r>
          </a:p>
          <a:p>
            <a:pPr rtl="0">
              <a:spcBef>
                <a:spcPts val="0"/>
              </a:spcBef>
              <a:buNone/>
            </a:pPr>
            <a:r>
              <a:t/>
            </a:r>
            <a:endParaRPr sz="1000"/>
          </a:p>
          <a:p>
            <a:pPr rtl="0">
              <a:spcBef>
                <a:spcPts val="0"/>
              </a:spcBef>
              <a:buNone/>
            </a:pPr>
            <a:r>
              <a:rPr sz="1000" lang="en"/>
              <a:t>“I stopped trying to describe it years ago, the unsure is not something that causes me concern”</a:t>
            </a:r>
          </a:p>
          <a:p>
            <a:pPr rtl="0">
              <a:spcBef>
                <a:spcPts val="0"/>
              </a:spcBef>
              <a:buNone/>
            </a:pPr>
            <a:r>
              <a:t/>
            </a:r>
            <a:endParaRPr sz="1000"/>
          </a:p>
          <a:p>
            <a:pPr rtl="0">
              <a:spcBef>
                <a:spcPts val="0"/>
              </a:spcBef>
              <a:buNone/>
            </a:pPr>
            <a:r>
              <a:rPr sz="1000" lang="en"/>
              <a:t>“Fluid and occasionally absent, but "non-binary transguy" works as a label” </a:t>
            </a:r>
          </a:p>
          <a:p>
            <a:pPr rtl="0">
              <a:spcBef>
                <a:spcPts val="0"/>
              </a:spcBef>
              <a:buNone/>
            </a:pPr>
            <a:r>
              <a:t/>
            </a:r>
            <a:endParaRPr sz="1000"/>
          </a:p>
          <a:p>
            <a:pPr>
              <a:spcBef>
                <a:spcPts val="0"/>
              </a:spcBef>
              <a:buNone/>
            </a:pPr>
            <a:r>
              <a:rPr sz="1000" lang="en"/>
              <a:t>“Partly male, partly no gender”</a:t>
            </a:r>
          </a:p>
        </p:txBody>
      </p:sp>
      <p:sp>
        <p:nvSpPr>
          <p:cNvPr id="56" name="Shape 56"/>
          <p:cNvSpPr txBox="1"/>
          <p:nvPr>
            <p:ph idx="2" type="body"/>
          </p:nvPr>
        </p:nvSpPr>
        <p:spPr>
          <a:xfrm>
            <a:off y="1200150" x="4451700"/>
            <a:ext cy="857400" cx="4235100"/>
          </a:xfrm>
          <a:prstGeom prst="rect">
            <a:avLst/>
          </a:prstGeom>
        </p:spPr>
        <p:txBody>
          <a:bodyPr bIns="91425" rIns="91425" lIns="91425" tIns="91425" anchor="t" anchorCtr="0">
            <a:noAutofit/>
          </a:bodyPr>
          <a:lstStyle/>
          <a:p>
            <a:pPr algn="ctr" rtl="0">
              <a:spcBef>
                <a:spcPts val="0"/>
              </a:spcBef>
              <a:buNone/>
            </a:pPr>
            <a:r>
              <a:rPr sz="1800" lang="en"/>
              <a:t>Identities named by fewer than 3 participants: </a:t>
            </a:r>
          </a:p>
          <a:p>
            <a:pPr rtl="0">
              <a:spcBef>
                <a:spcPts val="0"/>
              </a:spcBef>
              <a:buNone/>
            </a:pPr>
            <a:r>
              <a:t/>
            </a:r>
            <a:endParaRPr sz="1000"/>
          </a:p>
          <a:p>
            <a:pPr rtl="0">
              <a:spcBef>
                <a:spcPts val="0"/>
              </a:spcBef>
              <a:buNone/>
            </a:pPr>
            <a:r>
              <a:t/>
            </a:r>
            <a:endParaRPr sz="1200"/>
          </a:p>
          <a:p>
            <a:pPr rtl="0">
              <a:spcBef>
                <a:spcPts val="0"/>
              </a:spcBef>
              <a:buNone/>
            </a:pPr>
            <a:r>
              <a:t/>
            </a:r>
            <a:endParaRPr sz="1400"/>
          </a:p>
          <a:p>
            <a:pPr rtl="0">
              <a:spcBef>
                <a:spcPts val="0"/>
              </a:spcBef>
              <a:buNone/>
            </a:pPr>
            <a:r>
              <a:t/>
            </a:r>
            <a:endParaRPr sz="1800"/>
          </a:p>
          <a:p>
            <a:pPr>
              <a:spcBef>
                <a:spcPts val="0"/>
              </a:spcBef>
              <a:buNone/>
            </a:pPr>
            <a:r>
              <a:t/>
            </a:r>
            <a:endParaRPr sz="1800"/>
          </a:p>
        </p:txBody>
      </p:sp>
      <p:sp>
        <p:nvSpPr>
          <p:cNvPr id="57" name="Shape 57"/>
          <p:cNvSpPr txBox="1"/>
          <p:nvPr/>
        </p:nvSpPr>
        <p:spPr>
          <a:xfrm>
            <a:off y="2057550" x="5040450"/>
            <a:ext cy="2757600" cx="1584899"/>
          </a:xfrm>
          <a:prstGeom prst="rect">
            <a:avLst/>
          </a:prstGeom>
          <a:noFill/>
          <a:ln>
            <a:noFill/>
          </a:ln>
        </p:spPr>
        <p:txBody>
          <a:bodyPr bIns="91425" rIns="91425" lIns="91425" tIns="91425" anchor="t" anchorCtr="0">
            <a:noAutofit/>
          </a:bodyPr>
          <a:lstStyle/>
          <a:p>
            <a:pPr rtl="0" lvl="0">
              <a:spcBef>
                <a:spcPts val="600"/>
              </a:spcBef>
              <a:buClr>
                <a:schemeClr val="dk1"/>
              </a:buClr>
              <a:buSzPct val="110000"/>
              <a:buFont typeface="Arial"/>
              <a:buNone/>
            </a:pPr>
            <a:r>
              <a:rPr sz="1000" lang="en">
                <a:solidFill>
                  <a:schemeClr val="dk1"/>
                </a:solidFill>
              </a:rPr>
              <a:t>Woman</a:t>
            </a:r>
          </a:p>
          <a:p>
            <a:pPr rtl="0" lvl="0">
              <a:spcBef>
                <a:spcPts val="600"/>
              </a:spcBef>
              <a:buClr>
                <a:schemeClr val="dk1"/>
              </a:buClr>
              <a:buSzPct val="110000"/>
              <a:buFont typeface="Arial"/>
              <a:buNone/>
            </a:pPr>
            <a:r>
              <a:rPr sz="1000" lang="en">
                <a:solidFill>
                  <a:schemeClr val="dk1"/>
                </a:solidFill>
              </a:rPr>
              <a:t>Transwoman</a:t>
            </a:r>
          </a:p>
          <a:p>
            <a:pPr rtl="0" lvl="0">
              <a:spcBef>
                <a:spcPts val="600"/>
              </a:spcBef>
              <a:buClr>
                <a:schemeClr val="dk1"/>
              </a:buClr>
              <a:buSzPct val="110000"/>
              <a:buFont typeface="Arial"/>
              <a:buNone/>
            </a:pPr>
            <a:r>
              <a:rPr sz="1000" lang="en">
                <a:solidFill>
                  <a:schemeClr val="dk1"/>
                </a:solidFill>
              </a:rPr>
              <a:t>Demi-girl</a:t>
            </a:r>
          </a:p>
          <a:p>
            <a:pPr rtl="0" lvl="0">
              <a:spcBef>
                <a:spcPts val="600"/>
              </a:spcBef>
              <a:buClr>
                <a:schemeClr val="dk1"/>
              </a:buClr>
              <a:buSzPct val="110000"/>
              <a:buFont typeface="Arial"/>
              <a:buNone/>
            </a:pPr>
            <a:r>
              <a:rPr sz="1000" lang="en">
                <a:solidFill>
                  <a:schemeClr val="dk1"/>
                </a:solidFill>
              </a:rPr>
              <a:t>Demi-boy</a:t>
            </a:r>
          </a:p>
          <a:p>
            <a:pPr rtl="0" lvl="0">
              <a:spcBef>
                <a:spcPts val="600"/>
              </a:spcBef>
              <a:buClr>
                <a:schemeClr val="dk1"/>
              </a:buClr>
              <a:buSzPct val="110000"/>
              <a:buFont typeface="Arial"/>
              <a:buNone/>
            </a:pPr>
            <a:r>
              <a:rPr sz="1000" lang="en">
                <a:solidFill>
                  <a:schemeClr val="dk1"/>
                </a:solidFill>
              </a:rPr>
              <a:t>Bigender</a:t>
            </a:r>
          </a:p>
          <a:p>
            <a:pPr rtl="0" lvl="0">
              <a:spcBef>
                <a:spcPts val="600"/>
              </a:spcBef>
              <a:buClr>
                <a:schemeClr val="dk1"/>
              </a:buClr>
              <a:buSzPct val="110000"/>
              <a:buFont typeface="Arial"/>
              <a:buNone/>
            </a:pPr>
            <a:r>
              <a:rPr sz="1000" lang="en">
                <a:solidFill>
                  <a:schemeClr val="dk1"/>
                </a:solidFill>
              </a:rPr>
              <a:t>Varied</a:t>
            </a:r>
          </a:p>
          <a:p>
            <a:pPr rtl="0" lvl="0">
              <a:spcBef>
                <a:spcPts val="600"/>
              </a:spcBef>
              <a:buClr>
                <a:schemeClr val="dk1"/>
              </a:buClr>
              <a:buSzPct val="110000"/>
              <a:buFont typeface="Arial"/>
              <a:buNone/>
            </a:pPr>
            <a:r>
              <a:rPr sz="1000" lang="en">
                <a:solidFill>
                  <a:schemeClr val="dk1"/>
                </a:solidFill>
              </a:rPr>
              <a:t>Unclear</a:t>
            </a:r>
          </a:p>
          <a:p>
            <a:pPr rtl="0" lvl="0">
              <a:spcBef>
                <a:spcPts val="600"/>
              </a:spcBef>
              <a:buClr>
                <a:schemeClr val="dk1"/>
              </a:buClr>
              <a:buSzPct val="110000"/>
              <a:buFont typeface="Arial"/>
              <a:buNone/>
            </a:pPr>
            <a:r>
              <a:rPr sz="1000" lang="en">
                <a:solidFill>
                  <a:schemeClr val="dk1"/>
                </a:solidFill>
              </a:rPr>
              <a:t>Trigender</a:t>
            </a:r>
          </a:p>
          <a:p>
            <a:pPr rtl="0" lvl="0">
              <a:spcBef>
                <a:spcPts val="600"/>
              </a:spcBef>
              <a:buClr>
                <a:schemeClr val="dk1"/>
              </a:buClr>
              <a:buSzPct val="110000"/>
              <a:buFont typeface="Arial"/>
              <a:buNone/>
            </a:pPr>
            <a:r>
              <a:rPr sz="1000" lang="en">
                <a:solidFill>
                  <a:schemeClr val="dk1"/>
                </a:solidFill>
              </a:rPr>
              <a:t>Polygenderfluid </a:t>
            </a:r>
          </a:p>
          <a:p>
            <a:pPr rtl="0" lvl="0">
              <a:spcBef>
                <a:spcPts val="600"/>
              </a:spcBef>
              <a:buClr>
                <a:schemeClr val="dk1"/>
              </a:buClr>
              <a:buSzPct val="110000"/>
              <a:buFont typeface="Arial"/>
              <a:buNone/>
            </a:pPr>
            <a:r>
              <a:rPr sz="1000" lang="en">
                <a:solidFill>
                  <a:schemeClr val="dk1"/>
                </a:solidFill>
              </a:rPr>
              <a:t>Other</a:t>
            </a:r>
          </a:p>
          <a:p>
            <a:pPr rtl="0" lvl="0">
              <a:spcBef>
                <a:spcPts val="600"/>
              </a:spcBef>
              <a:buClr>
                <a:schemeClr val="dk1"/>
              </a:buClr>
              <a:buFont typeface="Arial"/>
              <a:buNone/>
            </a:pPr>
            <a:r>
              <a:t/>
            </a:r>
            <a:endParaRPr/>
          </a:p>
        </p:txBody>
      </p:sp>
      <p:sp>
        <p:nvSpPr>
          <p:cNvPr id="58" name="Shape 58"/>
          <p:cNvSpPr txBox="1"/>
          <p:nvPr/>
        </p:nvSpPr>
        <p:spPr>
          <a:xfrm>
            <a:off y="2070600" x="7214100"/>
            <a:ext cy="2731499" cx="1584899"/>
          </a:xfrm>
          <a:prstGeom prst="rect">
            <a:avLst/>
          </a:prstGeom>
          <a:noFill/>
          <a:ln>
            <a:noFill/>
          </a:ln>
        </p:spPr>
        <p:txBody>
          <a:bodyPr bIns="91425" rIns="91425" lIns="91425" tIns="91425" anchor="t" anchorCtr="0">
            <a:noAutofit/>
          </a:bodyPr>
          <a:lstStyle/>
          <a:p>
            <a:pPr rtl="0" lvl="0">
              <a:spcBef>
                <a:spcPts val="600"/>
              </a:spcBef>
              <a:buClr>
                <a:schemeClr val="dk1"/>
              </a:buClr>
              <a:buSzPct val="110000"/>
              <a:buFont typeface="Arial"/>
              <a:buNone/>
            </a:pPr>
            <a:r>
              <a:rPr sz="1000" lang="en">
                <a:solidFill>
                  <a:schemeClr val="dk1"/>
                </a:solidFill>
              </a:rPr>
              <a:t>Mixed </a:t>
            </a:r>
          </a:p>
          <a:p>
            <a:pPr rtl="0" lvl="0">
              <a:spcBef>
                <a:spcPts val="600"/>
              </a:spcBef>
              <a:buClr>
                <a:schemeClr val="dk1"/>
              </a:buClr>
              <a:buSzPct val="110000"/>
              <a:buFont typeface="Arial"/>
              <a:buNone/>
            </a:pPr>
            <a:r>
              <a:rPr sz="1000" lang="en">
                <a:solidFill>
                  <a:schemeClr val="dk1"/>
                </a:solidFill>
              </a:rPr>
              <a:t>Irrelevant </a:t>
            </a:r>
          </a:p>
          <a:p>
            <a:pPr rtl="0" lvl="0">
              <a:spcBef>
                <a:spcPts val="600"/>
              </a:spcBef>
              <a:buClr>
                <a:schemeClr val="dk1"/>
              </a:buClr>
              <a:buSzPct val="110000"/>
              <a:buFont typeface="Arial"/>
              <a:buNone/>
            </a:pPr>
            <a:r>
              <a:rPr sz="1000" lang="en">
                <a:solidFill>
                  <a:schemeClr val="dk1"/>
                </a:solidFill>
              </a:rPr>
              <a:t>Intersex</a:t>
            </a:r>
          </a:p>
          <a:p>
            <a:pPr rtl="0" lvl="0">
              <a:spcBef>
                <a:spcPts val="600"/>
              </a:spcBef>
              <a:buClr>
                <a:schemeClr val="dk1"/>
              </a:buClr>
              <a:buSzPct val="110000"/>
              <a:buFont typeface="Arial"/>
              <a:buNone/>
            </a:pPr>
            <a:r>
              <a:rPr sz="1000" lang="en">
                <a:solidFill>
                  <a:schemeClr val="dk1"/>
                </a:solidFill>
              </a:rPr>
              <a:t>Genderflux</a:t>
            </a:r>
          </a:p>
          <a:p>
            <a:pPr rtl="0" lvl="0">
              <a:spcBef>
                <a:spcPts val="600"/>
              </a:spcBef>
              <a:buClr>
                <a:schemeClr val="dk1"/>
              </a:buClr>
              <a:buSzPct val="110000"/>
              <a:buFont typeface="Arial"/>
              <a:buNone/>
            </a:pPr>
            <a:r>
              <a:rPr sz="1000" lang="en">
                <a:solidFill>
                  <a:schemeClr val="dk1"/>
                </a:solidFill>
              </a:rPr>
              <a:t>Demi-guy</a:t>
            </a:r>
          </a:p>
          <a:p>
            <a:pPr rtl="0" lvl="0">
              <a:spcBef>
                <a:spcPts val="600"/>
              </a:spcBef>
              <a:buClr>
                <a:schemeClr val="dk1"/>
              </a:buClr>
              <a:buSzPct val="110000"/>
              <a:buFont typeface="Arial"/>
              <a:buNone/>
            </a:pPr>
            <a:r>
              <a:rPr sz="1000" lang="en">
                <a:solidFill>
                  <a:schemeClr val="dk1"/>
                </a:solidFill>
              </a:rPr>
              <a:t>Butch</a:t>
            </a:r>
          </a:p>
          <a:p>
            <a:pPr rtl="0" lvl="0">
              <a:spcBef>
                <a:spcPts val="600"/>
              </a:spcBef>
              <a:buClr>
                <a:schemeClr val="dk1"/>
              </a:buClr>
              <a:buSzPct val="110000"/>
              <a:buFont typeface="Arial"/>
              <a:buNone/>
            </a:pPr>
            <a:r>
              <a:rPr sz="1000" lang="en">
                <a:solidFill>
                  <a:schemeClr val="dk1"/>
                </a:solidFill>
              </a:rPr>
              <a:t>Absent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y="0" x="0"/>
          <a:ext cy="0" cx="0"/>
          <a:chOff y="0" x="0"/>
          <a:chExt cy="0" cx="0"/>
        </a:xfrm>
      </p:grpSpPr>
      <p:sp>
        <p:nvSpPr>
          <p:cNvPr id="63" name="Shape 63"/>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3000" lang="en"/>
              <a:t>Sex that participants were assigned at birth</a:t>
            </a:r>
          </a:p>
        </p:txBody>
      </p:sp>
      <p:pic>
        <p:nvPicPr>
          <p:cNvPr id="64" name="Shape 64"/>
          <p:cNvPicPr preferRelativeResize="0"/>
          <p:nvPr/>
        </p:nvPicPr>
        <p:blipFill rotWithShape="1">
          <a:blip r:embed="rId3">
            <a:alphaModFix/>
          </a:blip>
          <a:srcRect t="0" b="0" r="29525" l="15626"/>
          <a:stretch/>
        </p:blipFill>
        <p:spPr>
          <a:xfrm>
            <a:off y="1063375" x="1726075"/>
            <a:ext cy="4122574" cx="5509573"/>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y="0" x="0"/>
          <a:ext cy="0" cx="0"/>
          <a:chOff y="0" x="0"/>
          <a:chExt cy="0" cx="0"/>
        </a:xfrm>
      </p:grpSpPr>
      <p:sp>
        <p:nvSpPr>
          <p:cNvPr id="69" name="Shape 69"/>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1800" lang="en"/>
              <a:t>More than half of participants have tried to access transition related healthcare from a health service provider</a:t>
            </a:r>
          </a:p>
        </p:txBody>
      </p:sp>
      <p:pic>
        <p:nvPicPr>
          <p:cNvPr id="70" name="Shape 70"/>
          <p:cNvPicPr preferRelativeResize="0"/>
          <p:nvPr/>
        </p:nvPicPr>
        <p:blipFill rotWithShape="1">
          <a:blip r:embed="rId3">
            <a:alphaModFix/>
          </a:blip>
          <a:srcRect t="0" b="0" r="26619" l="19296"/>
          <a:stretch/>
        </p:blipFill>
        <p:spPr>
          <a:xfrm>
            <a:off y="1063375" x="1832109"/>
            <a:ext cy="4158325" cx="5479778"/>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lang="en"/>
              <a:t>Concerns around seeking treatment</a:t>
            </a:r>
          </a:p>
        </p:txBody>
      </p:sp>
      <p:pic>
        <p:nvPicPr>
          <p:cNvPr id="76" name="Shape 76"/>
          <p:cNvPicPr preferRelativeResize="0"/>
          <p:nvPr/>
        </p:nvPicPr>
        <p:blipFill rotWithShape="1">
          <a:blip r:embed="rId3">
            <a:alphaModFix/>
          </a:blip>
          <a:srcRect t="0" b="0" r="15504" l="0"/>
          <a:stretch/>
        </p:blipFill>
        <p:spPr>
          <a:xfrm>
            <a:off y="1063375" x="457200"/>
            <a:ext cy="3997129" cx="8229601"/>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y="0" x="0"/>
          <a:ext cy="0" cx="0"/>
          <a:chOff y="0" x="0"/>
          <a:chExt cy="0" cx="0"/>
        </a:xfrm>
      </p:grpSpPr>
      <p:sp>
        <p:nvSpPr>
          <p:cNvPr id="81" name="Shape 81"/>
          <p:cNvSpPr txBox="1"/>
          <p:nvPr>
            <p:ph type="title"/>
          </p:nvPr>
        </p:nvSpPr>
        <p:spPr>
          <a:xfrm>
            <a:off y="205978" x="457200"/>
            <a:ext cy="857400" cx="8229600"/>
          </a:xfrm>
          <a:prstGeom prst="rect">
            <a:avLst/>
          </a:prstGeom>
        </p:spPr>
        <p:txBody>
          <a:bodyPr bIns="91425" rIns="91425" lIns="91425" tIns="91425" anchor="b" anchorCtr="0">
            <a:noAutofit/>
          </a:bodyPr>
          <a:lstStyle/>
          <a:p>
            <a:pPr algn="ctr">
              <a:spcBef>
                <a:spcPts val="0"/>
              </a:spcBef>
              <a:buNone/>
            </a:pPr>
            <a:r>
              <a:rPr sz="2600" lang="en"/>
              <a:t>Being denied treatment was the primary concern</a:t>
            </a:r>
          </a:p>
        </p:txBody>
      </p:sp>
      <p:sp>
        <p:nvSpPr>
          <p:cNvPr id="82" name="Shape 8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a:spcBef>
                <a:spcPts val="0"/>
              </a:spcBef>
              <a:buNone/>
            </a:pPr>
            <a:r>
              <a:rPr sz="1800" lang="en"/>
              <a:t>Sample answers:</a:t>
            </a:r>
          </a:p>
          <a:p>
            <a:pPr rtl="0">
              <a:spcBef>
                <a:spcPts val="0"/>
              </a:spcBef>
              <a:buNone/>
            </a:pPr>
            <a:r>
              <a:t/>
            </a:r>
            <a:endParaRPr sz="1800"/>
          </a:p>
          <a:p>
            <a:pPr rtl="0">
              <a:spcBef>
                <a:spcPts val="0"/>
              </a:spcBef>
              <a:buNone/>
            </a:pPr>
            <a:r>
              <a:rPr b="1" sz="1200" lang="en"/>
              <a:t>“have been scared to seek treatment as a non-binary person due to prejudice, potential mistreatment/abuse, and potential of being refused treatment”</a:t>
            </a:r>
          </a:p>
          <a:p>
            <a:pPr rtl="0">
              <a:spcBef>
                <a:spcPts val="0"/>
              </a:spcBef>
              <a:buNone/>
            </a:pPr>
            <a:r>
              <a:t/>
            </a:r>
            <a:endParaRPr b="1" sz="1200"/>
          </a:p>
          <a:p>
            <a:pPr rtl="0">
              <a:spcBef>
                <a:spcPts val="0"/>
              </a:spcBef>
              <a:buNone/>
            </a:pPr>
            <a:r>
              <a:rPr b="1" sz="1200" lang="en"/>
              <a:t>“I don't want to have to pretend to be someone I'm not (again) so I can get the treatment I need.”</a:t>
            </a:r>
          </a:p>
          <a:p>
            <a:pPr rtl="0">
              <a:spcBef>
                <a:spcPts val="0"/>
              </a:spcBef>
              <a:buNone/>
            </a:pPr>
            <a:r>
              <a:t/>
            </a:r>
            <a:endParaRPr b="1" sz="1200"/>
          </a:p>
          <a:p>
            <a:pPr rtl="0">
              <a:spcBef>
                <a:spcPts val="0"/>
              </a:spcBef>
              <a:buNone/>
            </a:pPr>
            <a:r>
              <a:rPr b="1" sz="1200" lang="en"/>
              <a:t>“That I would be seen as 'not trans enough' because I don't fit a certain standard of what it means to be transgender in their eyes.”</a:t>
            </a:r>
          </a:p>
          <a:p>
            <a:pPr rtl="0">
              <a:spcBef>
                <a:spcPts val="0"/>
              </a:spcBef>
              <a:buNone/>
            </a:pPr>
            <a:r>
              <a:t/>
            </a:r>
            <a:endParaRPr b="1" sz="1200"/>
          </a:p>
          <a:p>
            <a:pPr rtl="0">
              <a:spcBef>
                <a:spcPts val="0"/>
              </a:spcBef>
              <a:buNone/>
            </a:pPr>
            <a:r>
              <a:rPr b="1" sz="1200" lang="en"/>
              <a:t>“Perception we're not allowed to unless we're binary Trans and stories of biological essentialism in GIC's.”</a:t>
            </a:r>
          </a:p>
          <a:p>
            <a:pPr rtl="0">
              <a:spcBef>
                <a:spcPts val="0"/>
              </a:spcBef>
              <a:buNone/>
            </a:pPr>
            <a:r>
              <a:t/>
            </a:r>
            <a:endParaRPr b="1" sz="1200"/>
          </a:p>
          <a:p>
            <a:pPr rtl="0">
              <a:spcBef>
                <a:spcPts val="0"/>
              </a:spcBef>
              <a:buNone/>
            </a:pPr>
            <a:r>
              <a:rPr b="1" sz="1200" lang="en"/>
              <a:t>“I'm worried I won't be taken seriously unless I pretend to be binary trans”</a:t>
            </a:r>
          </a:p>
          <a:p>
            <a:pPr rtl="0">
              <a:spcBef>
                <a:spcPts val="0"/>
              </a:spcBef>
              <a:buNone/>
            </a:pPr>
            <a:r>
              <a:t/>
            </a:r>
            <a:endParaRPr b="1" sz="1000"/>
          </a:p>
          <a:p>
            <a:pPr>
              <a:spcBef>
                <a:spcPts val="0"/>
              </a:spcBef>
              <a:buNone/>
            </a:pPr>
            <a:r>
              <a:t/>
            </a:r>
            <a:endParaRPr sz="1200"/>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